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3" r:id="rId3"/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9"/>
    <p:restoredTop sz="94698"/>
  </p:normalViewPr>
  <p:slideViewPr>
    <p:cSldViewPr snapToGrid="0">
      <p:cViewPr varScale="1">
        <p:scale>
          <a:sx n="172" d="100"/>
          <a:sy n="172" d="100"/>
        </p:scale>
        <p:origin x="23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D929-25FA-D2DD-B5C4-E10E65662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D0BB3-CA38-B682-8734-B8CB70C03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CEB06-FFF9-022B-6CCD-94FDD9F40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EAB6B-C99A-1A14-8DF5-E4734DCA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CE060-D341-1308-AF53-5F542BE7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9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60E08-D323-91B5-85FA-56F42603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133B7-26C6-E07D-64C6-884197D6F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8B9EB-E76A-21CD-1B78-E80FC4278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09A16-BD68-B4B5-5D53-B37A86A8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B9279-D6E5-CBAF-49D0-439B2FB0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E99298-8793-8617-8012-785866C31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6052F-620A-0609-B924-3F1529114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B6FE6-370F-B5B3-505D-0F9F7DB1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2E98A-028C-8E60-E263-7D9F7EF7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1B6B9-8937-E976-6AC8-3070B1F2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6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32E6-7C54-6239-E2E7-F6D8A2C6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E23D2-FA11-1CAD-4D1D-242FF0298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06AFD-9FF8-5174-1324-13F805BE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BAD61-170D-F423-52BD-419093E7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9A152-7D57-EE4F-7C10-00A8EBAC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34C66-1C39-6C1B-2ED0-330B7287F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54FC3-3C57-DC7B-773E-175D7CBAB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32423-0114-782D-9977-AACD1E99C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4627B-8F2E-3A68-B62E-07DF12F4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FB52-D44E-B663-BF93-C966E1EE9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5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2F20-97EB-ADAF-F5E1-7D1AA765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992EF-94CC-63D0-8958-14713DA35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AB9CF-9932-0C64-ED46-EBEF39A87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3E873-592E-8041-D26A-F1FE8BB6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82C87-E8B0-15B9-0876-1361C80F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6BF83-0168-1ACD-2191-438239B3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5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901C-539F-8B7A-DAC3-A167C6A2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E3ECF-602D-6A7D-848B-194264038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BB7A4-7B47-4FBC-DB25-4E453B99D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B200C-C78E-51CB-AA81-0ABE28920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257E7-7A72-5E82-BCFA-EFBBF0D5D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709A8-C9A2-CBFD-24DB-69A9A206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3A5C7-1177-E652-B750-6BB493F2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BA99F-3858-78B7-1CB0-79BB6B5E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A6F5A-DB62-BD91-6E13-648F18D1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7DEB6-518B-1B9A-C251-50DE63C1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B0589-A843-21FA-1CEB-E818AB8D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0BF3E-2F11-9F48-9635-87D74E40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1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BAA00-86E5-EBCB-1C73-E64D626B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C3EE3C-073D-5008-8599-85B86C68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D2DDE-1273-9DD7-CC15-B3933EF5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1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3329-B705-7CBB-EFA5-6D8FC69B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00691-C2F0-7182-8F02-299278361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4CBE0-B1F8-C472-2897-25BCDAB8A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70FE3-27A0-8D14-08A3-E2C89CE6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308D5-6DCC-C48A-C782-778B25301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EB406-7EFE-2A46-BC40-C8FA4A55B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2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3265C-2B4D-DCB5-DD20-24AB9099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E60288-EC79-14EB-FE3D-E9BA285C6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EC988-B753-CAC9-17F1-A4754371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142EC-3939-7D79-3BFD-DD4800E45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4A269-F26E-E893-D482-1C7788BE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C252E-6125-4D85-1F36-8CC446E7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6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5CA118-EDF2-B8AE-7A9C-183C42B4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F4070-F9F1-AE57-160E-F7475A72B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32615-C482-DAD7-61C8-47CEBBEF0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1C3B44-027A-4D48-B8F9-5927C51636D0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26B3F-F70B-DA43-9759-8EC4A5A8D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43088-D617-1F0A-1BAB-84A05B3E0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71F171-10AB-7D4C-89A6-9C6B582E6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2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c.edu/bc-web/centers/ricci/about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1D3A-BABB-2E74-C1B2-5921F3376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Jesuit Mission to China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Intellectual Exchange between China and Europe, 17th - 18th c.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CC73F-E072-FA01-9D29-FD84D343A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5478"/>
            <a:ext cx="9144000" cy="1655762"/>
          </a:xfrm>
        </p:spPr>
        <p:txBody>
          <a:bodyPr/>
          <a:lstStyle/>
          <a:p>
            <a:r>
              <a:rPr lang="en-US" dirty="0">
                <a:hlinkClick r:id="rId2"/>
              </a:rPr>
              <a:t>Dr. Söderblom Saarela</a:t>
            </a:r>
            <a:r>
              <a:rPr lang="en-US" dirty="0"/>
              <a:t> </a:t>
            </a:r>
            <a:r>
              <a:rPr lang="en-US" i="1" dirty="0"/>
              <a:t>will discuss European contact with China as mediated by</a:t>
            </a:r>
            <a:r>
              <a:rPr lang="en-US" dirty="0"/>
              <a:t> </a:t>
            </a:r>
            <a:r>
              <a:rPr lang="en-US" i="1" dirty="0"/>
              <a:t>Jesuit missionaries in the seventeenth and eighteenth century. He will also highlight</a:t>
            </a:r>
            <a:r>
              <a:rPr lang="en-US" dirty="0"/>
              <a:t> </a:t>
            </a:r>
            <a:r>
              <a:rPr lang="en-US" i="1" dirty="0"/>
              <a:t>primary sources and other resources held at the Ricci Institute.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72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80CD8-C6E6-3538-08F0-0AD4B6D3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D’Elia’s edition of Ricci’s world map</a:t>
            </a:r>
          </a:p>
        </p:txBody>
      </p:sp>
      <p:pic>
        <p:nvPicPr>
          <p:cNvPr id="5" name="Content Placeholder 4" descr="A close-up of a book&#10;&#10;AI-generated content may be incorrect.">
            <a:extLst>
              <a:ext uri="{FF2B5EF4-FFF2-40B4-BE49-F238E27FC236}">
                <a16:creationId xmlns:a16="http://schemas.microsoft.com/office/drawing/2014/main" id="{2BF3C31E-C6A1-AC04-E860-3CB65ADE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728" y="2365285"/>
            <a:ext cx="2619272" cy="3938756"/>
          </a:xfrm>
          <a:prstGeom prst="rect">
            <a:avLst/>
          </a:prstGeom>
        </p:spPr>
      </p:pic>
      <p:pic>
        <p:nvPicPr>
          <p:cNvPr id="7" name="Picture 6" descr="Close-up of a book&#10;&#10;AI-generated content may be incorrect.">
            <a:extLst>
              <a:ext uri="{FF2B5EF4-FFF2-40B4-BE49-F238E27FC236}">
                <a16:creationId xmlns:a16="http://schemas.microsoft.com/office/drawing/2014/main" id="{37CC5D7C-CA59-C988-2FBA-66E8578E06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505" y="2396766"/>
            <a:ext cx="5828261" cy="38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7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45D5E-C630-C77E-2FF3-B3EB6EF4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D’Elia’s edition of Ricci’s world map</a:t>
            </a:r>
          </a:p>
        </p:txBody>
      </p:sp>
      <p:pic>
        <p:nvPicPr>
          <p:cNvPr id="7" name="Picture 6" descr="An old paper with writing on it&#10;&#10;AI-generated content may be incorrect.">
            <a:extLst>
              <a:ext uri="{FF2B5EF4-FFF2-40B4-BE49-F238E27FC236}">
                <a16:creationId xmlns:a16="http://schemas.microsoft.com/office/drawing/2014/main" id="{D0EE0F51-6404-B110-C042-D084C98943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book open on a table&#10;&#10;AI-generated content may be incorrect.">
            <a:extLst>
              <a:ext uri="{FF2B5EF4-FFF2-40B4-BE49-F238E27FC236}">
                <a16:creationId xmlns:a16="http://schemas.microsoft.com/office/drawing/2014/main" id="{19DD2847-8022-C32D-3B7D-D8BC10547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36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7B277-6C48-F2EA-D75D-6029ED0D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D’Elia’s edition of Ricci’s world map</a:t>
            </a:r>
          </a:p>
        </p:txBody>
      </p:sp>
      <p:pic>
        <p:nvPicPr>
          <p:cNvPr id="5" name="Content Placeholder 4" descr="A close-up of a paper&#10;&#10;AI-generated content may be incorrect.">
            <a:extLst>
              <a:ext uri="{FF2B5EF4-FFF2-40B4-BE49-F238E27FC236}">
                <a16:creationId xmlns:a16="http://schemas.microsoft.com/office/drawing/2014/main" id="{556F0753-C0DE-1A73-68BB-D12E49CA2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paper&#10;&#10;AI-generated content may be incorrect.">
            <a:extLst>
              <a:ext uri="{FF2B5EF4-FFF2-40B4-BE49-F238E27FC236}">
                <a16:creationId xmlns:a16="http://schemas.microsoft.com/office/drawing/2014/main" id="{03B49F2E-07E0-8426-A107-C616AFD809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1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EF22E7-C7EB-4303-91B7-B38A2A46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31A8F-24AB-838B-0B1C-D3FE4A4CF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3"/>
            <a:ext cx="10515600" cy="148113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D’Elia’s edition of Ricci’s world map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EF966BEF-969F-720D-856C-0EB26A780C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849440"/>
            <a:ext cx="6186485" cy="427037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01F4F7-91AE-2E0F-5070-C6FDE95F4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635" y="1849440"/>
            <a:ext cx="3967165" cy="427037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22979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6B26-8588-0F7B-9CCD-D7D4C76A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European Maps of China</a:t>
            </a:r>
          </a:p>
        </p:txBody>
      </p:sp>
      <p:pic>
        <p:nvPicPr>
          <p:cNvPr id="5" name="Content Placeholder 4" descr="A group of maps on a wall&#10;&#10;AI-generated content may be incorrect.">
            <a:extLst>
              <a:ext uri="{FF2B5EF4-FFF2-40B4-BE49-F238E27FC236}">
                <a16:creationId xmlns:a16="http://schemas.microsoft.com/office/drawing/2014/main" id="{D60DA5D8-2276-7132-157B-A35C46F86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47" y="1690688"/>
            <a:ext cx="5529536" cy="3679245"/>
          </a:xfr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D370DC7-624D-77FA-9B50-A8407F2193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736" y="1690688"/>
            <a:ext cx="5641829" cy="37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5B2E35-92E2-F629-F31B-01ED8B56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European Maps of China</a:t>
            </a:r>
          </a:p>
        </p:txBody>
      </p:sp>
      <p:pic>
        <p:nvPicPr>
          <p:cNvPr id="5" name="Content Placeholder 4" descr="An open book with a map&#10;&#10;AI-generated content may be incorrect.">
            <a:extLst>
              <a:ext uri="{FF2B5EF4-FFF2-40B4-BE49-F238E27FC236}">
                <a16:creationId xmlns:a16="http://schemas.microsoft.com/office/drawing/2014/main" id="{3F103FA3-0219-3991-AD5E-6A710C3B5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72EBB6D4-6227-4EF7-1F63-AE60552125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67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95E11-3C96-5BFA-3841-56330428E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European Maps of China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354137ED-A1D8-479D-EA8B-2FDB862E8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map of europe with different countries/regions&#10;&#10;AI-generated content may be incorrect.">
            <a:extLst>
              <a:ext uri="{FF2B5EF4-FFF2-40B4-BE49-F238E27FC236}">
                <a16:creationId xmlns:a16="http://schemas.microsoft.com/office/drawing/2014/main" id="{CC2B4C6E-4A8E-E041-95EB-CDFFA5024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26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5E70F0-4988-EABD-A1DC-91CB8D041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European Maps of China</a:t>
            </a:r>
          </a:p>
        </p:txBody>
      </p:sp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7CA29850-53F1-2AA9-94A2-CDF5FF40A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book on a table&#10;&#10;AI-generated content may be incorrect.">
            <a:extLst>
              <a:ext uri="{FF2B5EF4-FFF2-40B4-BE49-F238E27FC236}">
                <a16:creationId xmlns:a16="http://schemas.microsoft.com/office/drawing/2014/main" id="{76CD70A5-8077-2778-2C6C-0F41C8797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1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7C533-3F8D-C504-E6FE-48D2BA50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European Maps of China</a:t>
            </a:r>
          </a:p>
        </p:txBody>
      </p:sp>
      <p:pic>
        <p:nvPicPr>
          <p:cNvPr id="7" name="Picture 6" descr="An old map with a grid pattern&#10;&#10;AI-generated content may be incorrect.">
            <a:extLst>
              <a:ext uri="{FF2B5EF4-FFF2-40B4-BE49-F238E27FC236}">
                <a16:creationId xmlns:a16="http://schemas.microsoft.com/office/drawing/2014/main" id="{5D27642A-E742-659A-8409-37059840C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83C36E73-6208-4CA1-03D6-135DE4669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21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F65E7-1D56-A533-29F0-09656D5F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European Maps of China</a:t>
            </a:r>
          </a:p>
        </p:txBody>
      </p:sp>
      <p:pic>
        <p:nvPicPr>
          <p:cNvPr id="5" name="Content Placeholder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935AF9AF-151D-9E86-2B95-916170ECE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Close-up of a map of china&#10;&#10;AI-generated content may be incorrect.">
            <a:extLst>
              <a:ext uri="{FF2B5EF4-FFF2-40B4-BE49-F238E27FC236}">
                <a16:creationId xmlns:a16="http://schemas.microsoft.com/office/drawing/2014/main" id="{B4839204-BA80-5F8A-43E3-50E1CA1C61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3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B3BC4-B0A6-FDD4-4779-37F64CF7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Setup of the conference room</a:t>
            </a:r>
          </a:p>
        </p:txBody>
      </p:sp>
      <p:pic>
        <p:nvPicPr>
          <p:cNvPr id="5" name="Content Placeholder 4" descr="A room with bookshelves and a large table&#10;&#10;AI-generated content may be incorrect.">
            <a:extLst>
              <a:ext uri="{FF2B5EF4-FFF2-40B4-BE49-F238E27FC236}">
                <a16:creationId xmlns:a16="http://schemas.microsoft.com/office/drawing/2014/main" id="{771D7304-FF9B-92E6-0BA5-E0BB08FDD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desk with papers&#10;&#10;AI-generated content may be incorrect.">
            <a:extLst>
              <a:ext uri="{FF2B5EF4-FFF2-40B4-BE49-F238E27FC236}">
                <a16:creationId xmlns:a16="http://schemas.microsoft.com/office/drawing/2014/main" id="{FD8C6218-467D-07A3-1B28-1B49362105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9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D618B-2131-3D2D-11BF-5B8F1A8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Korean world maps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3F7F7F43-AFB4-1C26-B022-E26EB2891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ED25AE3B-B1E7-4BE3-C0D5-F033090874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66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14620-DFA8-04A5-1131-A2E4216B2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Korean world maps</a:t>
            </a:r>
          </a:p>
        </p:txBody>
      </p:sp>
      <p:pic>
        <p:nvPicPr>
          <p:cNvPr id="7" name="Picture 6" descr="Close-up of a map of the world&#10;&#10;AI-generated content may be incorrect.">
            <a:extLst>
              <a:ext uri="{FF2B5EF4-FFF2-40B4-BE49-F238E27FC236}">
                <a16:creationId xmlns:a16="http://schemas.microsoft.com/office/drawing/2014/main" id="{E62CE56D-7932-7E46-5256-13F6BD2BB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33E53590-1D11-9384-51E6-045024337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12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038AA-B37B-E468-006B-889CDF22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Korean world maps</a:t>
            </a:r>
          </a:p>
        </p:txBody>
      </p:sp>
      <p:pic>
        <p:nvPicPr>
          <p:cNvPr id="7" name="Picture 6" descr="A page of a book with a map&#10;&#10;AI-generated content may be incorrect.">
            <a:extLst>
              <a:ext uri="{FF2B5EF4-FFF2-40B4-BE49-F238E27FC236}">
                <a16:creationId xmlns:a16="http://schemas.microsoft.com/office/drawing/2014/main" id="{15C4D944-3426-E2A3-3BF6-CF0F68A85D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728" y="2365285"/>
            <a:ext cx="2619272" cy="3938756"/>
          </a:xfrm>
          <a:prstGeom prst="rect">
            <a:avLst/>
          </a:prstGeom>
        </p:spPr>
      </p:pic>
      <p:pic>
        <p:nvPicPr>
          <p:cNvPr id="5" name="Content Placeholder 4" descr="A book open with text on it&#10;&#10;AI-generated content may be incorrect.">
            <a:extLst>
              <a:ext uri="{FF2B5EF4-FFF2-40B4-BE49-F238E27FC236}">
                <a16:creationId xmlns:a16="http://schemas.microsoft.com/office/drawing/2014/main" id="{1137D44C-51D8-305A-53D4-AF4441537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516" y="2365285"/>
            <a:ext cx="3200239" cy="39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CD846-0202-1535-993F-3D2A09E2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Korean world maps</a:t>
            </a:r>
          </a:p>
        </p:txBody>
      </p:sp>
      <p:pic>
        <p:nvPicPr>
          <p:cNvPr id="7" name="Picture 6" descr="An open book with chinese characters&#10;&#10;AI-generated content may be incorrect.">
            <a:extLst>
              <a:ext uri="{FF2B5EF4-FFF2-40B4-BE49-F238E27FC236}">
                <a16:creationId xmlns:a16="http://schemas.microsoft.com/office/drawing/2014/main" id="{3ADBA237-2CD8-7B52-FBE5-391241BC0D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7B091D60-0EEB-7AA7-4202-D60F71094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76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7E4C8-72EC-0873-4E3C-8D82E416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Korean world maps</a:t>
            </a:r>
          </a:p>
        </p:txBody>
      </p:sp>
      <p:pic>
        <p:nvPicPr>
          <p:cNvPr id="5" name="Content Placeholder 4" descr="An open book with a map&#10;&#10;AI-generated content may be incorrect.">
            <a:extLst>
              <a:ext uri="{FF2B5EF4-FFF2-40B4-BE49-F238E27FC236}">
                <a16:creationId xmlns:a16="http://schemas.microsoft.com/office/drawing/2014/main" id="{0393EFB5-338E-CEA7-AD0E-3F455002B9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89C89C-FE2B-2D34-E4F7-529B757D1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41000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9035A-B033-819F-7040-FE00DC1B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Qianlong’s etched atlas</a:t>
            </a:r>
          </a:p>
        </p:txBody>
      </p:sp>
      <p:pic>
        <p:nvPicPr>
          <p:cNvPr id="7" name="Picture 6" descr="Close-up of a map&#10;&#10;AI-generated content may be incorrect.">
            <a:extLst>
              <a:ext uri="{FF2B5EF4-FFF2-40B4-BE49-F238E27FC236}">
                <a16:creationId xmlns:a16="http://schemas.microsoft.com/office/drawing/2014/main" id="{5B3D8E4F-C171-1F53-C4AB-5970DD702A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close-up of a calendar&#10;&#10;AI-generated content may be incorrect.">
            <a:extLst>
              <a:ext uri="{FF2B5EF4-FFF2-40B4-BE49-F238E27FC236}">
                <a16:creationId xmlns:a16="http://schemas.microsoft.com/office/drawing/2014/main" id="{2DEC8546-183D-45BC-61C2-6C41EA987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88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28EBB-41CF-E9B8-04D4-A9B676E0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Qianlong’s etched atlas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82FC6F0C-231D-5544-01DD-08225EE18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A5C8884B-EEAA-9D5E-2F9A-9EB3FD2D1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66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D8188-D1DA-5554-8182-CBBFBCDA6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Qianlong’s etched atlas</a:t>
            </a:r>
          </a:p>
        </p:txBody>
      </p:sp>
      <p:pic>
        <p:nvPicPr>
          <p:cNvPr id="7" name="Picture 6" descr="A close-up of a paper&#10;&#10;AI-generated content may be incorrect.">
            <a:extLst>
              <a:ext uri="{FF2B5EF4-FFF2-40B4-BE49-F238E27FC236}">
                <a16:creationId xmlns:a16="http://schemas.microsoft.com/office/drawing/2014/main" id="{FB3CCC5A-4BA2-04FE-059E-1989FDE9AA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ruler and a map&#10;&#10;AI-generated content may be incorrect.">
            <a:extLst>
              <a:ext uri="{FF2B5EF4-FFF2-40B4-BE49-F238E27FC236}">
                <a16:creationId xmlns:a16="http://schemas.microsoft.com/office/drawing/2014/main" id="{C9A3DC19-92C7-90EA-6A0C-A3BE59FE4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73B83-6F0B-081A-C7B5-1E50A39D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Qianlong’s etched atlas</a:t>
            </a:r>
          </a:p>
        </p:txBody>
      </p:sp>
      <p:pic>
        <p:nvPicPr>
          <p:cNvPr id="7" name="Picture 6" descr="A close-up of a paper with writing&#10;&#10;AI-generated content may be incorrect.">
            <a:extLst>
              <a:ext uri="{FF2B5EF4-FFF2-40B4-BE49-F238E27FC236}">
                <a16:creationId xmlns:a16="http://schemas.microsoft.com/office/drawing/2014/main" id="{7321DD6B-8C44-309D-0264-9780FE0194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close-up of a paper&#10;&#10;AI-generated content may be incorrect.">
            <a:extLst>
              <a:ext uri="{FF2B5EF4-FFF2-40B4-BE49-F238E27FC236}">
                <a16:creationId xmlns:a16="http://schemas.microsoft.com/office/drawing/2014/main" id="{46780A9B-2886-A675-BCB5-D5A99EB57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33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8583-7BB1-C7C4-0EA4-FF35EB70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Qianlong’s etched atlas</a:t>
            </a:r>
          </a:p>
        </p:txBody>
      </p:sp>
      <p:pic>
        <p:nvPicPr>
          <p:cNvPr id="5" name="Content Placeholder 4" descr="A close-up of a paper with writing&#10;&#10;AI-generated content may be incorrect.">
            <a:extLst>
              <a:ext uri="{FF2B5EF4-FFF2-40B4-BE49-F238E27FC236}">
                <a16:creationId xmlns:a16="http://schemas.microsoft.com/office/drawing/2014/main" id="{30998A63-A296-8F13-B3A7-82AAF2B95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188" y="1825625"/>
            <a:ext cx="6539624" cy="4351338"/>
          </a:xfrm>
        </p:spPr>
      </p:pic>
    </p:spTree>
    <p:extLst>
      <p:ext uri="{BB962C8B-B14F-4D97-AF65-F5344CB8AC3E}">
        <p14:creationId xmlns:p14="http://schemas.microsoft.com/office/powerpoint/2010/main" val="385902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D8699-DB96-DF55-BFF8-772F7FA3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Setup of the conference room</a:t>
            </a:r>
          </a:p>
        </p:txBody>
      </p:sp>
      <p:pic>
        <p:nvPicPr>
          <p:cNvPr id="5" name="Content Placeholder 4" descr="A table with papers on it&#10;&#10;AI-generated content may be incorrect.">
            <a:extLst>
              <a:ext uri="{FF2B5EF4-FFF2-40B4-BE49-F238E27FC236}">
                <a16:creationId xmlns:a16="http://schemas.microsoft.com/office/drawing/2014/main" id="{DF0169DB-3A60-874D-D916-813AB2E19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99" y="3280697"/>
            <a:ext cx="3797536" cy="2525361"/>
          </a:xfrm>
          <a:prstGeom prst="rect">
            <a:avLst/>
          </a:prstGeom>
        </p:spPr>
      </p:pic>
      <p:pic>
        <p:nvPicPr>
          <p:cNvPr id="9" name="Picture 8" descr="Several books on a table&#10;&#10;AI-generated content may be incorrect.">
            <a:extLst>
              <a:ext uri="{FF2B5EF4-FFF2-40B4-BE49-F238E27FC236}">
                <a16:creationId xmlns:a16="http://schemas.microsoft.com/office/drawing/2014/main" id="{8E81C2D9-F5AB-492F-E5FC-1F2BA61D8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386" y="3280697"/>
            <a:ext cx="3797536" cy="2525361"/>
          </a:xfrm>
          <a:prstGeom prst="rect">
            <a:avLst/>
          </a:prstGeom>
        </p:spPr>
      </p:pic>
      <p:pic>
        <p:nvPicPr>
          <p:cNvPr id="7" name="Picture 6" descr="A table with books and a roll of paper&#10;&#10;AI-generated content may be incorrect.">
            <a:extLst>
              <a:ext uri="{FF2B5EF4-FFF2-40B4-BE49-F238E27FC236}">
                <a16:creationId xmlns:a16="http://schemas.microsoft.com/office/drawing/2014/main" id="{D1E24045-7F70-B495-CE45-04381BC35F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673" y="3280697"/>
            <a:ext cx="3797536" cy="25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7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BDBEA-EFE5-7DA1-1DBC-B9019F3E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of the East stele</a:t>
            </a:r>
          </a:p>
        </p:txBody>
      </p:sp>
      <p:pic>
        <p:nvPicPr>
          <p:cNvPr id="7" name="Picture 6" descr="A black and white sign with white writing&#10;&#10;AI-generated content may be incorrect.">
            <a:extLst>
              <a:ext uri="{FF2B5EF4-FFF2-40B4-BE49-F238E27FC236}">
                <a16:creationId xmlns:a16="http://schemas.microsoft.com/office/drawing/2014/main" id="{28BBC351-5EEA-FC66-67E1-919B917FC7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black and white sign with white writing on it&#10;&#10;AI-generated content may be incorrect.">
            <a:extLst>
              <a:ext uri="{FF2B5EF4-FFF2-40B4-BE49-F238E27FC236}">
                <a16:creationId xmlns:a16="http://schemas.microsoft.com/office/drawing/2014/main" id="{DE2D1DE9-E6C4-6F46-1C31-D08A09359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89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72427-B624-99E4-CB84-964CEDAE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The Church of the East stele</a:t>
            </a:r>
          </a:p>
        </p:txBody>
      </p:sp>
      <p:pic>
        <p:nvPicPr>
          <p:cNvPr id="5" name="Content Placeholder 4" descr="A close-up of a sign&#10;&#10;AI-generated content may be incorrect.">
            <a:extLst>
              <a:ext uri="{FF2B5EF4-FFF2-40B4-BE49-F238E27FC236}">
                <a16:creationId xmlns:a16="http://schemas.microsoft.com/office/drawing/2014/main" id="{4575ADB2-A878-0605-83C4-84BB7D6D7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99" y="3280697"/>
            <a:ext cx="3797536" cy="2525361"/>
          </a:xfrm>
          <a:prstGeom prst="rect">
            <a:avLst/>
          </a:prstGeom>
        </p:spPr>
      </p:pic>
      <p:pic>
        <p:nvPicPr>
          <p:cNvPr id="7" name="Picture 6" descr="A close-up of a sign&#10;&#10;AI-generated content may be incorrect.">
            <a:extLst>
              <a:ext uri="{FF2B5EF4-FFF2-40B4-BE49-F238E27FC236}">
                <a16:creationId xmlns:a16="http://schemas.microsoft.com/office/drawing/2014/main" id="{1A209406-A15D-C330-B3DC-8CFDA2F6E9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386" y="3280697"/>
            <a:ext cx="3797536" cy="2525361"/>
          </a:xfrm>
          <a:prstGeom prst="rect">
            <a:avLst/>
          </a:prstGeom>
        </p:spPr>
      </p:pic>
      <p:pic>
        <p:nvPicPr>
          <p:cNvPr id="9" name="Picture 8" descr="A close-up of a chinese character&#10;&#10;AI-generated content may be incorrect.">
            <a:extLst>
              <a:ext uri="{FF2B5EF4-FFF2-40B4-BE49-F238E27FC236}">
                <a16:creationId xmlns:a16="http://schemas.microsoft.com/office/drawing/2014/main" id="{3EC3ED46-4DE6-8A76-4D49-0398A21A2C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673" y="3280697"/>
            <a:ext cx="3797536" cy="25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7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FE5B8-2E29-1FDB-EE15-969FB705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The Church of the East stele</a:t>
            </a:r>
          </a:p>
        </p:txBody>
      </p:sp>
      <p:pic>
        <p:nvPicPr>
          <p:cNvPr id="7" name="Picture 6" descr="A close-up of a book&#10;&#10;AI-generated content may be incorrect.">
            <a:extLst>
              <a:ext uri="{FF2B5EF4-FFF2-40B4-BE49-F238E27FC236}">
                <a16:creationId xmlns:a16="http://schemas.microsoft.com/office/drawing/2014/main" id="{6DD9E253-AAF7-214E-55E8-09DBC674F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78" y="2785950"/>
            <a:ext cx="2337378" cy="3514855"/>
          </a:xfrm>
          <a:prstGeom prst="rect">
            <a:avLst/>
          </a:prstGeom>
        </p:spPr>
      </p:pic>
      <p:pic>
        <p:nvPicPr>
          <p:cNvPr id="5" name="Content Placeholder 4" descr="A book of a monument&#10;&#10;AI-generated content may be incorrect.">
            <a:extLst>
              <a:ext uri="{FF2B5EF4-FFF2-40B4-BE49-F238E27FC236}">
                <a16:creationId xmlns:a16="http://schemas.microsoft.com/office/drawing/2014/main" id="{D77334B8-23F1-FFFF-FA90-316BF2F3B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465" y="2785950"/>
            <a:ext cx="2337378" cy="3514855"/>
          </a:xfrm>
          <a:prstGeom prst="rect">
            <a:avLst/>
          </a:prstGeom>
        </p:spPr>
      </p:pic>
      <p:pic>
        <p:nvPicPr>
          <p:cNvPr id="9" name="Picture 8" descr="An old book with writing on it&#10;&#10;AI-generated content may be incorrect.">
            <a:extLst>
              <a:ext uri="{FF2B5EF4-FFF2-40B4-BE49-F238E27FC236}">
                <a16:creationId xmlns:a16="http://schemas.microsoft.com/office/drawing/2014/main" id="{078D0644-C55B-746E-6067-C65E0E20A5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828" y="2785950"/>
            <a:ext cx="2715225" cy="35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59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EF321-87F3-111E-52BB-7DBB0B13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of the East stele</a:t>
            </a:r>
          </a:p>
        </p:txBody>
      </p:sp>
      <p:pic>
        <p:nvPicPr>
          <p:cNvPr id="13" name="Content Placeholder 12" descr="An old book with a map and angels&#10;&#10;AI-generated content may be incorrect.">
            <a:extLst>
              <a:ext uri="{FF2B5EF4-FFF2-40B4-BE49-F238E27FC236}">
                <a16:creationId xmlns:a16="http://schemas.microsoft.com/office/drawing/2014/main" id="{AD682471-00D1-B231-E525-05C9D8253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6" name="Picture 15" descr="An open book with text on it&#10;&#10;AI-generated content may be incorrect.">
            <a:extLst>
              <a:ext uri="{FF2B5EF4-FFF2-40B4-BE49-F238E27FC236}">
                <a16:creationId xmlns:a16="http://schemas.microsoft.com/office/drawing/2014/main" id="{DBD1A753-C2BE-F2E8-4D3F-222EDBCEBD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15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4ED7A-8ADC-11DD-AA99-50AB539D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of the East stele</a:t>
            </a:r>
          </a:p>
        </p:txBody>
      </p:sp>
      <p:pic>
        <p:nvPicPr>
          <p:cNvPr id="5" name="Content Placeholder 4" descr="An old book with text on it&#10;&#10;AI-generated content may be incorrect.">
            <a:extLst>
              <a:ext uri="{FF2B5EF4-FFF2-40B4-BE49-F238E27FC236}">
                <a16:creationId xmlns:a16="http://schemas.microsoft.com/office/drawing/2014/main" id="{94D0A315-3017-8182-AE3F-757F27044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person holding an open book&#10;&#10;AI-generated content may be incorrect.">
            <a:extLst>
              <a:ext uri="{FF2B5EF4-FFF2-40B4-BE49-F238E27FC236}">
                <a16:creationId xmlns:a16="http://schemas.microsoft.com/office/drawing/2014/main" id="{7E9FC945-3C07-435C-0FEE-B0208FCFAE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19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35BE0-8217-D7E4-27FD-49811195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of the East stele</a:t>
            </a:r>
          </a:p>
        </p:txBody>
      </p:sp>
      <p:pic>
        <p:nvPicPr>
          <p:cNvPr id="7" name="Picture 6" descr="Long shot of a table&#10;&#10;AI-generated content may be incorrect.">
            <a:extLst>
              <a:ext uri="{FF2B5EF4-FFF2-40B4-BE49-F238E27FC236}">
                <a16:creationId xmlns:a16="http://schemas.microsoft.com/office/drawing/2014/main" id="{007A0AEF-1FC1-9A82-A6AC-7E5A56D084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paper with writing on it&#10;&#10;AI-generated content may be incorrect.">
            <a:extLst>
              <a:ext uri="{FF2B5EF4-FFF2-40B4-BE49-F238E27FC236}">
                <a16:creationId xmlns:a16="http://schemas.microsoft.com/office/drawing/2014/main" id="{2BEEA22E-8820-DBAE-A23E-CD2CEE9EE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65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512E7-20A4-B45D-E405-28BD8BDF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of the East stele</a:t>
            </a:r>
          </a:p>
        </p:txBody>
      </p:sp>
      <p:pic>
        <p:nvPicPr>
          <p:cNvPr id="5" name="Content Placeholder 4" descr="A long shot of a scroll&#10;&#10;AI-generated content may be incorrect.">
            <a:extLst>
              <a:ext uri="{FF2B5EF4-FFF2-40B4-BE49-F238E27FC236}">
                <a16:creationId xmlns:a16="http://schemas.microsoft.com/office/drawing/2014/main" id="{4DDD3AF8-8FA5-06C7-FFF1-CD3D68ED0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black and white sign with white writing&#10;&#10;AI-generated content may be incorrect.">
            <a:extLst>
              <a:ext uri="{FF2B5EF4-FFF2-40B4-BE49-F238E27FC236}">
                <a16:creationId xmlns:a16="http://schemas.microsoft.com/office/drawing/2014/main" id="{3EDCF6EE-94D3-59C4-9E47-4695A19F29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48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B156C-5586-B518-9CDB-DE9C5B93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of the East stele</a:t>
            </a:r>
          </a:p>
        </p:txBody>
      </p:sp>
      <p:pic>
        <p:nvPicPr>
          <p:cNvPr id="5" name="Content Placeholder 4" descr="A close-up of a blackboard with white writing&#10;&#10;AI-generated content may be incorrect.">
            <a:extLst>
              <a:ext uri="{FF2B5EF4-FFF2-40B4-BE49-F238E27FC236}">
                <a16:creationId xmlns:a16="http://schemas.microsoft.com/office/drawing/2014/main" id="{C8CAA34D-1AEA-A4C1-F6AA-EAE679A79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Close-up of a black book with white writing&#10;&#10;AI-generated content may be incorrect.">
            <a:extLst>
              <a:ext uri="{FF2B5EF4-FFF2-40B4-BE49-F238E27FC236}">
                <a16:creationId xmlns:a16="http://schemas.microsoft.com/office/drawing/2014/main" id="{9AA2BC7C-51FE-00E2-073D-32C310FFAA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03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19ADF-3F79-C10A-38F0-E69314F9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of the East stele</a:t>
            </a:r>
          </a:p>
        </p:txBody>
      </p:sp>
      <p:pic>
        <p:nvPicPr>
          <p:cNvPr id="5" name="Content Placeholder 4" descr="Close-up of a stone with writing&#10;&#10;AI-generated content may be incorrect.">
            <a:extLst>
              <a:ext uri="{FF2B5EF4-FFF2-40B4-BE49-F238E27FC236}">
                <a16:creationId xmlns:a16="http://schemas.microsoft.com/office/drawing/2014/main" id="{07093E14-12D9-A79A-BA21-C2F21349E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cross on a piece of paper&#10;&#10;AI-generated content may be incorrect.">
            <a:extLst>
              <a:ext uri="{FF2B5EF4-FFF2-40B4-BE49-F238E27FC236}">
                <a16:creationId xmlns:a16="http://schemas.microsoft.com/office/drawing/2014/main" id="{745EA3FB-7C3A-9E73-50E1-4F59BB0BA4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89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D29F2-8F93-1B49-9F78-4EEC02AC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Church of the East stele</a:t>
            </a:r>
          </a:p>
        </p:txBody>
      </p:sp>
      <p:pic>
        <p:nvPicPr>
          <p:cNvPr id="13" name="Picture 12" descr="A close-up of a black triangular object&#10;&#10;AI-generated content may be incorrect.">
            <a:extLst>
              <a:ext uri="{FF2B5EF4-FFF2-40B4-BE49-F238E27FC236}">
                <a16:creationId xmlns:a16="http://schemas.microsoft.com/office/drawing/2014/main" id="{7847AC3A-BC6B-105A-B39E-A50D54C6B7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1" name="Content Placeholder 10" descr="A close-up of a black triangle with a cross&#10;&#10;AI-generated content may be incorrect.">
            <a:extLst>
              <a:ext uri="{FF2B5EF4-FFF2-40B4-BE49-F238E27FC236}">
                <a16:creationId xmlns:a16="http://schemas.microsoft.com/office/drawing/2014/main" id="{57F45953-CC79-3CE3-AEDD-F2E5E51B8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9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5B09B-EA2D-CB4C-D7E0-D8FCED2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Benoist’s world map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74DE095E-38A1-D3A6-33C0-A8A60C23A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book with a map on it&#10;&#10;AI-generated content may be incorrect.">
            <a:extLst>
              <a:ext uri="{FF2B5EF4-FFF2-40B4-BE49-F238E27FC236}">
                <a16:creationId xmlns:a16="http://schemas.microsoft.com/office/drawing/2014/main" id="{F3D5AD9B-EBB6-B9EE-59CD-55228630B8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8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447034-E85A-6591-B727-6F61794B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Jews of Kaifeng</a:t>
            </a:r>
          </a:p>
        </p:txBody>
      </p:sp>
      <p:pic>
        <p:nvPicPr>
          <p:cNvPr id="7" name="Picture 6" descr="A drawing of a building&#10;&#10;AI-generated content may be incorrect.">
            <a:extLst>
              <a:ext uri="{FF2B5EF4-FFF2-40B4-BE49-F238E27FC236}">
                <a16:creationId xmlns:a16="http://schemas.microsoft.com/office/drawing/2014/main" id="{37AFF24A-1166-6474-7C29-982FD92BC9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n open book with drawings on it&#10;&#10;AI-generated content may be incorrect.">
            <a:extLst>
              <a:ext uri="{FF2B5EF4-FFF2-40B4-BE49-F238E27FC236}">
                <a16:creationId xmlns:a16="http://schemas.microsoft.com/office/drawing/2014/main" id="{7F1268E6-AEC0-0252-47F4-9A2C6AC21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44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A6CC7-A260-4BAC-3E17-79CB9A50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Jews of Kaifeng</a:t>
            </a:r>
          </a:p>
        </p:txBody>
      </p:sp>
      <p:pic>
        <p:nvPicPr>
          <p:cNvPr id="5" name="Content Placeholder 4" descr="An open book with a drawing of two people&#10;&#10;AI-generated content may be incorrect.">
            <a:extLst>
              <a:ext uri="{FF2B5EF4-FFF2-40B4-BE49-F238E27FC236}">
                <a16:creationId xmlns:a16="http://schemas.microsoft.com/office/drawing/2014/main" id="{F30E557F-00FE-F858-77D7-F203F9469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drawing of a person in a robe&#10;&#10;AI-generated content may be incorrect.">
            <a:extLst>
              <a:ext uri="{FF2B5EF4-FFF2-40B4-BE49-F238E27FC236}">
                <a16:creationId xmlns:a16="http://schemas.microsoft.com/office/drawing/2014/main" id="{1A593DDA-5B41-27CF-21C9-1D1CF07EE6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63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AC101-D60D-0085-E8AA-0E90CB96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Jews of Kaifeng</a:t>
            </a:r>
          </a:p>
        </p:txBody>
      </p:sp>
      <p:pic>
        <p:nvPicPr>
          <p:cNvPr id="5" name="Content Placeholder 4" descr="A drawing of a person standing in a bed&#10;&#10;AI-generated content may be incorrect.">
            <a:extLst>
              <a:ext uri="{FF2B5EF4-FFF2-40B4-BE49-F238E27FC236}">
                <a16:creationId xmlns:a16="http://schemas.microsoft.com/office/drawing/2014/main" id="{9821E6F2-5DBB-9F00-2C96-A2FD83A5E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188" y="1825625"/>
            <a:ext cx="6539624" cy="4351338"/>
          </a:xfrm>
        </p:spPr>
      </p:pic>
    </p:spTree>
    <p:extLst>
      <p:ext uri="{BB962C8B-B14F-4D97-AF65-F5344CB8AC3E}">
        <p14:creationId xmlns:p14="http://schemas.microsoft.com/office/powerpoint/2010/main" val="3721756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DDFFD-F891-0926-5FEA-1695EA37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Xujiahui observatory</a:t>
            </a:r>
          </a:p>
        </p:txBody>
      </p:sp>
      <p:pic>
        <p:nvPicPr>
          <p:cNvPr id="5" name="Content Placeholder 4" descr="A brown book with writing on it&#10;&#10;AI-generated content may be incorrect.">
            <a:extLst>
              <a:ext uri="{FF2B5EF4-FFF2-40B4-BE49-F238E27FC236}">
                <a16:creationId xmlns:a16="http://schemas.microsoft.com/office/drawing/2014/main" id="{0D6B6948-6F60-A3B5-6242-1FB690BCF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page of a book&#10;&#10;AI-generated content may be incorrect.">
            <a:extLst>
              <a:ext uri="{FF2B5EF4-FFF2-40B4-BE49-F238E27FC236}">
                <a16:creationId xmlns:a16="http://schemas.microsoft.com/office/drawing/2014/main" id="{2EC83B05-2BC4-8A99-CE2A-F780D67CEB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06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1F47C-FB1E-19AB-9B85-9D584951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Xujiahui observatory</a:t>
            </a:r>
          </a:p>
        </p:txBody>
      </p:sp>
      <p:pic>
        <p:nvPicPr>
          <p:cNvPr id="5" name="Content Placeholder 4" descr="An open book with text and pictures&#10;&#10;AI-generated content may be incorrect.">
            <a:extLst>
              <a:ext uri="{FF2B5EF4-FFF2-40B4-BE49-F238E27FC236}">
                <a16:creationId xmlns:a16="http://schemas.microsoft.com/office/drawing/2014/main" id="{E4A30240-F72A-F7A1-D19F-8139A0D77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book with text on it&#10;&#10;AI-generated content may be incorrect.">
            <a:extLst>
              <a:ext uri="{FF2B5EF4-FFF2-40B4-BE49-F238E27FC236}">
                <a16:creationId xmlns:a16="http://schemas.microsoft.com/office/drawing/2014/main" id="{194D4E98-C5F0-657E-39A9-72AF3BF606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90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4E749-692E-6AD4-A81F-1E75EC17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Xujiahui observatory</a:t>
            </a:r>
          </a:p>
        </p:txBody>
      </p:sp>
      <p:pic>
        <p:nvPicPr>
          <p:cNvPr id="5" name="Content Placeholder 4" descr="An open book with a structure&#10;&#10;AI-generated content may be incorrect.">
            <a:extLst>
              <a:ext uri="{FF2B5EF4-FFF2-40B4-BE49-F238E27FC236}">
                <a16:creationId xmlns:a16="http://schemas.microsoft.com/office/drawing/2014/main" id="{E2F4B6BF-1D4A-F4AE-9859-877897938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n old book with a page&#10;&#10;AI-generated content may be incorrect.">
            <a:extLst>
              <a:ext uri="{FF2B5EF4-FFF2-40B4-BE49-F238E27FC236}">
                <a16:creationId xmlns:a16="http://schemas.microsoft.com/office/drawing/2014/main" id="{A08D5409-8B77-0BED-3C71-DCDC8344B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9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9FD3D-5604-81D2-6751-701F7E0E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Xujiahui observatory</a:t>
            </a:r>
          </a:p>
        </p:txBody>
      </p:sp>
      <p:pic>
        <p:nvPicPr>
          <p:cNvPr id="5" name="Content Placeholder 4" descr="An open book with graph on it&#10;&#10;AI-generated content may be incorrect.">
            <a:extLst>
              <a:ext uri="{FF2B5EF4-FFF2-40B4-BE49-F238E27FC236}">
                <a16:creationId xmlns:a16="http://schemas.microsoft.com/office/drawing/2014/main" id="{8EE1C6F4-BD38-F0F7-582C-17FD1D948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stack of papers with graph&#10;&#10;AI-generated content may be incorrect.">
            <a:extLst>
              <a:ext uri="{FF2B5EF4-FFF2-40B4-BE49-F238E27FC236}">
                <a16:creationId xmlns:a16="http://schemas.microsoft.com/office/drawing/2014/main" id="{3FB473C1-85E7-85D6-EE21-A7B622338E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81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D40C5-E7D4-A89B-7EED-DB519A2F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err="1"/>
              <a:t>Xujiahui</a:t>
            </a:r>
            <a:r>
              <a:rPr lang="en-US" dirty="0"/>
              <a:t> observatory</a:t>
            </a:r>
          </a:p>
        </p:txBody>
      </p:sp>
      <p:pic>
        <p:nvPicPr>
          <p:cNvPr id="5" name="Content Placeholder 4" descr="A close-up of an open book&#10;&#10;AI-generated content may be incorrect.">
            <a:extLst>
              <a:ext uri="{FF2B5EF4-FFF2-40B4-BE49-F238E27FC236}">
                <a16:creationId xmlns:a16="http://schemas.microsoft.com/office/drawing/2014/main" id="{892ED81D-CAD0-F9FE-6A13-B7884D930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188" y="1825625"/>
            <a:ext cx="6539624" cy="4351338"/>
          </a:xfrm>
        </p:spPr>
      </p:pic>
    </p:spTree>
    <p:extLst>
      <p:ext uri="{BB962C8B-B14F-4D97-AF65-F5344CB8AC3E}">
        <p14:creationId xmlns:p14="http://schemas.microsoft.com/office/powerpoint/2010/main" val="2469830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658B7-CEB2-1CFE-DF27-0922FAE0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Yangzhou tombstone</a:t>
            </a:r>
          </a:p>
        </p:txBody>
      </p:sp>
      <p:pic>
        <p:nvPicPr>
          <p:cNvPr id="5" name="Content Placeholder 4" descr="A piece of paper with a design on it&#10;&#10;AI-generated content may be incorrect.">
            <a:extLst>
              <a:ext uri="{FF2B5EF4-FFF2-40B4-BE49-F238E27FC236}">
                <a16:creationId xmlns:a16="http://schemas.microsoft.com/office/drawing/2014/main" id="{BF50C0FD-F4AA-D2AD-C352-CAE984927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piece of paper on a table&#10;&#10;AI-generated content may be incorrect.">
            <a:extLst>
              <a:ext uri="{FF2B5EF4-FFF2-40B4-BE49-F238E27FC236}">
                <a16:creationId xmlns:a16="http://schemas.microsoft.com/office/drawing/2014/main" id="{D9C04777-A31D-D6FD-A103-09E8EEA1DD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5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435AA-DEF6-7EDC-E2BE-A9D06FB3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Yangzhou tombstone</a:t>
            </a:r>
          </a:p>
        </p:txBody>
      </p:sp>
      <p:pic>
        <p:nvPicPr>
          <p:cNvPr id="13" name="Picture 12" descr="A close-up of a paper&#10;&#10;AI-generated content may be incorrect.">
            <a:extLst>
              <a:ext uri="{FF2B5EF4-FFF2-40B4-BE49-F238E27FC236}">
                <a16:creationId xmlns:a16="http://schemas.microsoft.com/office/drawing/2014/main" id="{0DDC694B-DCF2-1FC6-7A42-527BD46D39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11" name="Content Placeholder 10" descr="A black paper with drawings on it&#10;&#10;AI-generated content may be incorrect.">
            <a:extLst>
              <a:ext uri="{FF2B5EF4-FFF2-40B4-BE49-F238E27FC236}">
                <a16:creationId xmlns:a16="http://schemas.microsoft.com/office/drawing/2014/main" id="{914F4818-E36D-35A1-C1AF-464DAEEE7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5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44034-4CD9-4F2C-838E-86AAC5BF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Benoist’s world map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18E696D6-2036-C0F5-608C-548842526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7FF48105-A3B0-EB33-F31D-E6D3452A1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5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65C1B-BA75-D254-BCD2-A5977605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Yangzhou tombstone</a:t>
            </a:r>
          </a:p>
        </p:txBody>
      </p:sp>
      <p:pic>
        <p:nvPicPr>
          <p:cNvPr id="5" name="Content Placeholder 4" descr="A close-up of a black and white surface&#10;&#10;AI-generated content may be incorrect.">
            <a:extLst>
              <a:ext uri="{FF2B5EF4-FFF2-40B4-BE49-F238E27FC236}">
                <a16:creationId xmlns:a16="http://schemas.microsoft.com/office/drawing/2014/main" id="{AA0A15A7-A954-185B-8AF6-157D25678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drawing on a black surface&#10;&#10;AI-generated content may be incorrect.">
            <a:extLst>
              <a:ext uri="{FF2B5EF4-FFF2-40B4-BE49-F238E27FC236}">
                <a16:creationId xmlns:a16="http://schemas.microsoft.com/office/drawing/2014/main" id="{61210CC5-1A33-C8CC-5F22-B542AF43D3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92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E0BD8-A5E4-5DBE-8F4A-085F1CA5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Yangzhou tombstone</a:t>
            </a:r>
          </a:p>
        </p:txBody>
      </p:sp>
      <p:pic>
        <p:nvPicPr>
          <p:cNvPr id="7" name="Picture 6" descr="A close-up of a drawing&#10;&#10;AI-generated content may be incorrect.">
            <a:extLst>
              <a:ext uri="{FF2B5EF4-FFF2-40B4-BE49-F238E27FC236}">
                <a16:creationId xmlns:a16="http://schemas.microsoft.com/office/drawing/2014/main" id="{10CE8C5D-371E-B1AC-E2BE-D992E5AAC4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close-up of a stone&#10;&#10;AI-generated content may be incorrect.">
            <a:extLst>
              <a:ext uri="{FF2B5EF4-FFF2-40B4-BE49-F238E27FC236}">
                <a16:creationId xmlns:a16="http://schemas.microsoft.com/office/drawing/2014/main" id="{85F46AF2-FF8E-F825-88B2-8CEA50BB2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05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164DB-F8D9-BF67-1BB1-B76EB766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Yangzhou tombstone</a:t>
            </a:r>
          </a:p>
        </p:txBody>
      </p:sp>
      <p:pic>
        <p:nvPicPr>
          <p:cNvPr id="5" name="Content Placeholder 4" descr="A close-up of a black surface with white writing&#10;&#10;AI-generated content may be incorrect.">
            <a:extLst>
              <a:ext uri="{FF2B5EF4-FFF2-40B4-BE49-F238E27FC236}">
                <a16:creationId xmlns:a16="http://schemas.microsoft.com/office/drawing/2014/main" id="{5D17F56B-32AE-1AD3-3C53-D21864D437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1" r="2" b="2"/>
          <a:stretch>
            <a:fillRect/>
          </a:stretch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3EB1BC-2695-3124-7EA0-1C1270144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55417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82AA6-EB4B-94AE-2BC3-8495FB18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Ricci map</a:t>
            </a:r>
          </a:p>
        </p:txBody>
      </p:sp>
      <p:pic>
        <p:nvPicPr>
          <p:cNvPr id="5" name="Content Placeholder 4" descr="Close-up of a map of the world&#10;&#10;AI-generated content may be incorrect.">
            <a:extLst>
              <a:ext uri="{FF2B5EF4-FFF2-40B4-BE49-F238E27FC236}">
                <a16:creationId xmlns:a16="http://schemas.microsoft.com/office/drawing/2014/main" id="{5A3CDF11-251A-476D-082F-1BFA59282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Close-up of a map of the world&#10;&#10;AI-generated content may be incorrect.">
            <a:extLst>
              <a:ext uri="{FF2B5EF4-FFF2-40B4-BE49-F238E27FC236}">
                <a16:creationId xmlns:a16="http://schemas.microsoft.com/office/drawing/2014/main" id="{17CBC3CA-85DF-F835-30C8-ED133878DF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289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BED26-7B56-A01D-B67C-0621E6B8E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ms Ricci map</a:t>
            </a:r>
          </a:p>
        </p:txBody>
      </p:sp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30484B5F-54B5-C2AF-43EA-39F58CCC02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AD01AA6C-5232-735F-DFD5-8F4A4EAFD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282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02D2-C166-67DE-73C1-E97EC0E5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ms Ricci map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E6B9CA8E-A255-6CCD-B5CF-1F55E4DDF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0BEEA864-F37A-8BC8-6394-B94C8D8A4D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8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34641-5F7C-AA3F-838C-1E863957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ms Ricci map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5D2A2BBA-D094-B3A5-C9C0-59F836708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BECDCAA2-FB42-E0C6-71AC-ED8BE1CAF9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0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32C22-0A1A-3FB0-2A2C-8831F1AB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Tokugawa </a:t>
            </a:r>
            <a:r>
              <a:rPr lang="en-US" sz="4000" dirty="0" err="1"/>
              <a:t>ms</a:t>
            </a:r>
            <a:r>
              <a:rPr lang="en-US" sz="4000" dirty="0"/>
              <a:t> Ricci map</a:t>
            </a:r>
          </a:p>
        </p:txBody>
      </p:sp>
      <p:pic>
        <p:nvPicPr>
          <p:cNvPr id="5" name="Content Placeholder 4" descr="A table with a map on it&#10;&#10;AI-generated content may be incorrect.">
            <a:extLst>
              <a:ext uri="{FF2B5EF4-FFF2-40B4-BE49-F238E27FC236}">
                <a16:creationId xmlns:a16="http://schemas.microsoft.com/office/drawing/2014/main" id="{3E16DF52-63E8-6793-0EA5-A46216175C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F8858F-091A-BCF4-2389-88F8AB019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7108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0712B-20AA-0380-08E8-DDFA1686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versions of Schall’s books</a:t>
            </a:r>
          </a:p>
        </p:txBody>
      </p:sp>
      <p:pic>
        <p:nvPicPr>
          <p:cNvPr id="5" name="Content Placeholder 4" descr="A close-up of a book&#10;&#10;AI-generated content may be incorrect.">
            <a:extLst>
              <a:ext uri="{FF2B5EF4-FFF2-40B4-BE49-F238E27FC236}">
                <a16:creationId xmlns:a16="http://schemas.microsoft.com/office/drawing/2014/main" id="{87596ADF-2212-3260-3521-FD84ABE9E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542BF-A462-C146-213C-4A12AEF524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33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4FDE4-19F0-8D41-CF6D-A88F604F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ms versions of Schall’s books</a:t>
            </a:r>
          </a:p>
        </p:txBody>
      </p:sp>
      <p:pic>
        <p:nvPicPr>
          <p:cNvPr id="7" name="Picture 6" descr="A close-up of a drawing of the moon&#10;&#10;AI-generated content may be incorrect.">
            <a:extLst>
              <a:ext uri="{FF2B5EF4-FFF2-40B4-BE49-F238E27FC236}">
                <a16:creationId xmlns:a16="http://schemas.microsoft.com/office/drawing/2014/main" id="{87E21A12-1C72-5711-AC1B-7F2690D436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n open book with drawings and symbols&#10;&#10;AI-generated content may be incorrect.">
            <a:extLst>
              <a:ext uri="{FF2B5EF4-FFF2-40B4-BE49-F238E27FC236}">
                <a16:creationId xmlns:a16="http://schemas.microsoft.com/office/drawing/2014/main" id="{2D22C0AA-471B-54E2-6E0A-7C025479A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ABF11-CA06-960E-9028-D063B8E4E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Chinese Cosmology</a:t>
            </a:r>
          </a:p>
        </p:txBody>
      </p:sp>
      <p:pic>
        <p:nvPicPr>
          <p:cNvPr id="7" name="Picture 6" descr="A book with a diagram&#10;&#10;AI-generated content may be incorrect.">
            <a:extLst>
              <a:ext uri="{FF2B5EF4-FFF2-40B4-BE49-F238E27FC236}">
                <a16:creationId xmlns:a16="http://schemas.microsoft.com/office/drawing/2014/main" id="{7451AC34-FBB5-7E25-5DCF-7C65D8BBEB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book on a table&#10;&#10;AI-generated content may be incorrect.">
            <a:extLst>
              <a:ext uri="{FF2B5EF4-FFF2-40B4-BE49-F238E27FC236}">
                <a16:creationId xmlns:a16="http://schemas.microsoft.com/office/drawing/2014/main" id="{177A7BF0-43A8-E3D6-1C49-160DAA122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600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7174EF-B619-7065-6136-3ABA3FA2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ms versions of Schall’s books</a:t>
            </a:r>
          </a:p>
        </p:txBody>
      </p:sp>
      <p:pic>
        <p:nvPicPr>
          <p:cNvPr id="5" name="Content Placeholder 4" descr="A drawing of a circle&#10;&#10;AI-generated content may be incorrect.">
            <a:extLst>
              <a:ext uri="{FF2B5EF4-FFF2-40B4-BE49-F238E27FC236}">
                <a16:creationId xmlns:a16="http://schemas.microsoft.com/office/drawing/2014/main" id="{502A162B-4B07-C348-B56D-C70439047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book&#10;&#10;AI-generated content may be incorrect.">
            <a:extLst>
              <a:ext uri="{FF2B5EF4-FFF2-40B4-BE49-F238E27FC236}">
                <a16:creationId xmlns:a16="http://schemas.microsoft.com/office/drawing/2014/main" id="{FF986572-C3F8-828C-6A5F-1D7A03A1F4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66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70087-97E1-14BB-B46E-DCC462FF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ms versions of Schall’s books</a:t>
            </a:r>
          </a:p>
        </p:txBody>
      </p:sp>
      <p:pic>
        <p:nvPicPr>
          <p:cNvPr id="5" name="Content Placeholder 4" descr="A close-up of a book&#10;&#10;AI-generated content may be incorrect.">
            <a:extLst>
              <a:ext uri="{FF2B5EF4-FFF2-40B4-BE49-F238E27FC236}">
                <a16:creationId xmlns:a16="http://schemas.microsoft.com/office/drawing/2014/main" id="{3587ABA3-D511-0979-E78B-9421DE5CC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drawing of a circle&#10;&#10;AI-generated content may be incorrect.">
            <a:extLst>
              <a:ext uri="{FF2B5EF4-FFF2-40B4-BE49-F238E27FC236}">
                <a16:creationId xmlns:a16="http://schemas.microsoft.com/office/drawing/2014/main" id="{FF2DCBA1-88C2-8811-B0A8-728B92596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48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38820-4E4C-C2CE-D207-FA0B4591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Tokugawa ms versions of Schall’s books</a:t>
            </a:r>
          </a:p>
        </p:txBody>
      </p:sp>
      <p:pic>
        <p:nvPicPr>
          <p:cNvPr id="5" name="Content Placeholder 4" descr="A drawing of a telescope&#10;&#10;AI-generated content may be incorrect.">
            <a:extLst>
              <a:ext uri="{FF2B5EF4-FFF2-40B4-BE49-F238E27FC236}">
                <a16:creationId xmlns:a16="http://schemas.microsoft.com/office/drawing/2014/main" id="{0BC5F19E-E195-24D1-4EF7-54FFF2F2B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drawing of a circle with writing&#10;&#10;AI-generated content may be incorrect.">
            <a:extLst>
              <a:ext uri="{FF2B5EF4-FFF2-40B4-BE49-F238E27FC236}">
                <a16:creationId xmlns:a16="http://schemas.microsoft.com/office/drawing/2014/main" id="{8BEE02A5-B4B1-61B4-60F4-0A470C18D8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5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2431B-DC67-CD3D-EDCE-CD4A9470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Trigault’s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edition of Ricci’s diaries</a:t>
            </a:r>
          </a:p>
        </p:txBody>
      </p:sp>
      <p:pic>
        <p:nvPicPr>
          <p:cNvPr id="5" name="Content Placeholder 4" descr="An old book with religious drawings&#10;&#10;AI-generated content may be incorrect.">
            <a:extLst>
              <a:ext uri="{FF2B5EF4-FFF2-40B4-BE49-F238E27FC236}">
                <a16:creationId xmlns:a16="http://schemas.microsoft.com/office/drawing/2014/main" id="{5198C4ED-6725-25A9-B4E5-59648DEBA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close-up of a book&#10;&#10;AI-generated content may be incorrect.">
            <a:extLst>
              <a:ext uri="{FF2B5EF4-FFF2-40B4-BE49-F238E27FC236}">
                <a16:creationId xmlns:a16="http://schemas.microsoft.com/office/drawing/2014/main" id="{CEC5CB5C-83C3-B6CD-3670-3DF9B8DDDD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11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F3109-2143-46BC-3D3B-01FFAEB4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Trigault’s edition of Ricci’s diaries</a:t>
            </a:r>
          </a:p>
        </p:txBody>
      </p:sp>
      <p:pic>
        <p:nvPicPr>
          <p:cNvPr id="5" name="Content Placeholder 4" descr="An open book with text on it&#10;&#10;AI-generated content may be incorrect.">
            <a:extLst>
              <a:ext uri="{FF2B5EF4-FFF2-40B4-BE49-F238E27FC236}">
                <a16:creationId xmlns:a16="http://schemas.microsoft.com/office/drawing/2014/main" id="{B0D9FA38-70D1-E04B-777F-19C51B0F0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person holding an open book&#10;&#10;AI-generated content may be incorrect.">
            <a:extLst>
              <a:ext uri="{FF2B5EF4-FFF2-40B4-BE49-F238E27FC236}">
                <a16:creationId xmlns:a16="http://schemas.microsoft.com/office/drawing/2014/main" id="{F8C4BC8D-5CDF-8051-AB5B-814744045B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048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3AA15-2F19-7FE2-3C49-7BD68A17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Trigault’s edition of Ricci’s diaries</a:t>
            </a:r>
          </a:p>
        </p:txBody>
      </p:sp>
      <p:pic>
        <p:nvPicPr>
          <p:cNvPr id="7" name="Picture 6" descr="A book with a black text&#10;&#10;AI-generated content may be incorrect.">
            <a:extLst>
              <a:ext uri="{FF2B5EF4-FFF2-40B4-BE49-F238E27FC236}">
                <a16:creationId xmlns:a16="http://schemas.microsoft.com/office/drawing/2014/main" id="{5B42A439-CAE4-E44D-53EA-0A3D3932D5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Close-up of an open book&#10;&#10;AI-generated content may be incorrect.">
            <a:extLst>
              <a:ext uri="{FF2B5EF4-FFF2-40B4-BE49-F238E27FC236}">
                <a16:creationId xmlns:a16="http://schemas.microsoft.com/office/drawing/2014/main" id="{6035C49C-E194-4432-850B-F473A937B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479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CA0BE-5D84-F4F1-D232-5170DCEC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Verbiest and astronomy under Kangxi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A10C42-6B2B-A5E9-27DD-2F8292DBB2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drawing of a courtyard&#10;&#10;AI-generated content may be incorrect.">
            <a:extLst>
              <a:ext uri="{FF2B5EF4-FFF2-40B4-BE49-F238E27FC236}">
                <a16:creationId xmlns:a16="http://schemas.microsoft.com/office/drawing/2014/main" id="{2695FE4D-F552-52B3-9070-14F0E3FF8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33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ok open to show the world map&#10;&#10;AI-generated content may be incorrect.">
            <a:extLst>
              <a:ext uri="{FF2B5EF4-FFF2-40B4-BE49-F238E27FC236}">
                <a16:creationId xmlns:a16="http://schemas.microsoft.com/office/drawing/2014/main" id="{C624E370-C275-EB8D-B63C-C4D58F38B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7C5C9-E131-166F-433B-1F90EDD8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Verbiest’s world map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574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15C47-89ED-2416-698B-8FB6C18E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Verbiest’s world map</a:t>
            </a:r>
          </a:p>
        </p:txBody>
      </p:sp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9126BA0D-6BE8-2E96-2F8E-C6B1EC783D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376A840D-1BAB-FE75-3603-EEAAB48B1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0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8458F-339C-0AD3-8A23-38881E5D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Chinese Cosmology</a:t>
            </a:r>
          </a:p>
        </p:txBody>
      </p:sp>
      <p:pic>
        <p:nvPicPr>
          <p:cNvPr id="7" name="Content Placeholder 6" descr="An open book with a drawing&#10;&#10;AI-generated content may be incorrect.">
            <a:extLst>
              <a:ext uri="{FF2B5EF4-FFF2-40B4-BE49-F238E27FC236}">
                <a16:creationId xmlns:a16="http://schemas.microsoft.com/office/drawing/2014/main" id="{46C0F983-3FDC-9370-7766-BF8BC58B9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9" name="Picture 8" descr="A close-up of a map&#10;&#10;AI-generated content may be incorrect.">
            <a:extLst>
              <a:ext uri="{FF2B5EF4-FFF2-40B4-BE49-F238E27FC236}">
                <a16:creationId xmlns:a16="http://schemas.microsoft.com/office/drawing/2014/main" id="{D1134FF3-EAC4-0E54-E8F1-8ADEE40119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03B84-BCEE-3D85-954E-2C162965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Chinese Cosmology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7AA24014-7A0D-AB1B-5B35-A85AAE422D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D4FD-8A09-EEB5-E579-E512329F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3969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6D6D7-F308-9D52-C608-D374AACD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Chinese maps of China</a:t>
            </a:r>
          </a:p>
        </p:txBody>
      </p:sp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09C8E4E7-07BE-357F-1FE0-0A29D747B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78" y="2785950"/>
            <a:ext cx="2337378" cy="3514855"/>
          </a:xfrm>
          <a:prstGeom prst="rect">
            <a:avLst/>
          </a:prstGeom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ABCA1953-04F4-534E-DD31-CF9B440CEB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264" y="2785950"/>
            <a:ext cx="2609779" cy="3514855"/>
          </a:xfrm>
          <a:prstGeom prst="rect">
            <a:avLst/>
          </a:prstGeom>
        </p:spPr>
      </p:pic>
      <p:pic>
        <p:nvPicPr>
          <p:cNvPr id="5" name="Content Placeholder 4" descr="A book with a map&#10;&#10;AI-generated content may be incorrect.">
            <a:extLst>
              <a:ext uri="{FF2B5EF4-FFF2-40B4-BE49-F238E27FC236}">
                <a16:creationId xmlns:a16="http://schemas.microsoft.com/office/drawing/2014/main" id="{8F980320-50B2-0A51-9F2B-56845106F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660" y="2785950"/>
            <a:ext cx="3031562" cy="35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5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338</Words>
  <Application>Microsoft Macintosh PowerPoint</Application>
  <PresentationFormat>Widescreen</PresentationFormat>
  <Paragraphs>69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Aptos</vt:lpstr>
      <vt:lpstr>Aptos Display</vt:lpstr>
      <vt:lpstr>Arial</vt:lpstr>
      <vt:lpstr>Office Theme</vt:lpstr>
      <vt:lpstr>The Jesuit Mission to China: Intellectual Exchange between China and Europe, 17th - 18th c.</vt:lpstr>
      <vt:lpstr>Setup of the conference room</vt:lpstr>
      <vt:lpstr>Setup of the conference room</vt:lpstr>
      <vt:lpstr>Benoist’s world map</vt:lpstr>
      <vt:lpstr>Benoist’s world map</vt:lpstr>
      <vt:lpstr>Chinese Cosmology</vt:lpstr>
      <vt:lpstr>Chinese Cosmology</vt:lpstr>
      <vt:lpstr>Chinese Cosmology</vt:lpstr>
      <vt:lpstr>Chinese maps of China</vt:lpstr>
      <vt:lpstr>D’Elia’s edition of Ricci’s world map</vt:lpstr>
      <vt:lpstr>D’Elia’s edition of Ricci’s world map</vt:lpstr>
      <vt:lpstr>D’Elia’s edition of Ricci’s world map</vt:lpstr>
      <vt:lpstr>D’Elia’s edition of Ricci’s world map</vt:lpstr>
      <vt:lpstr>European Maps of China</vt:lpstr>
      <vt:lpstr>European Maps of China</vt:lpstr>
      <vt:lpstr>European Maps of China</vt:lpstr>
      <vt:lpstr>European Maps of China</vt:lpstr>
      <vt:lpstr>European Maps of China</vt:lpstr>
      <vt:lpstr>European Maps of China</vt:lpstr>
      <vt:lpstr>Korean world maps</vt:lpstr>
      <vt:lpstr>Korean world maps</vt:lpstr>
      <vt:lpstr>Korean world maps</vt:lpstr>
      <vt:lpstr>Korean world maps</vt:lpstr>
      <vt:lpstr>Korean world maps</vt:lpstr>
      <vt:lpstr>Qianlong’s etched atlas</vt:lpstr>
      <vt:lpstr>Qianlong’s etched atlas</vt:lpstr>
      <vt:lpstr>Qianlong’s etched atlas</vt:lpstr>
      <vt:lpstr>Qianlong’s etched atlas</vt:lpstr>
      <vt:lpstr>Qianlong’s etched atlas</vt:lpstr>
      <vt:lpstr>The Church of the East stele</vt:lpstr>
      <vt:lpstr>The Church of the East stele</vt:lpstr>
      <vt:lpstr>The Church of the East stele</vt:lpstr>
      <vt:lpstr>The Church of the East stele</vt:lpstr>
      <vt:lpstr>The Church of the East stele</vt:lpstr>
      <vt:lpstr>The Church of the East stele</vt:lpstr>
      <vt:lpstr>The Church of the East stele</vt:lpstr>
      <vt:lpstr>The Church of the East stele</vt:lpstr>
      <vt:lpstr>The Church of the East stele</vt:lpstr>
      <vt:lpstr>The Church of the East stele</vt:lpstr>
      <vt:lpstr>The Jews of Kaifeng</vt:lpstr>
      <vt:lpstr>The Jews of Kaifeng</vt:lpstr>
      <vt:lpstr>The Jews of Kaifeng</vt:lpstr>
      <vt:lpstr>The Xujiahui observatory</vt:lpstr>
      <vt:lpstr>The Xujiahui observatory</vt:lpstr>
      <vt:lpstr>The Xujiahui observatory</vt:lpstr>
      <vt:lpstr>The Xujiahui observatory</vt:lpstr>
      <vt:lpstr>The Xujiahui observatory</vt:lpstr>
      <vt:lpstr>The Yangzhou tombstone</vt:lpstr>
      <vt:lpstr>The Yangzhou tombstone</vt:lpstr>
      <vt:lpstr>The Yangzhou tombstone</vt:lpstr>
      <vt:lpstr>The Yangzhou tombstone</vt:lpstr>
      <vt:lpstr>The Yangzhou tombstone</vt:lpstr>
      <vt:lpstr>Tokugawa ms Ricci map</vt:lpstr>
      <vt:lpstr>Tokugawa ms Ricci map</vt:lpstr>
      <vt:lpstr>Tokugawa ms Ricci map</vt:lpstr>
      <vt:lpstr>Tokugawa ms Ricci map</vt:lpstr>
      <vt:lpstr>Tokugawa ms Ricci map</vt:lpstr>
      <vt:lpstr>Tokugawa ms versions of Schall’s books</vt:lpstr>
      <vt:lpstr>Tokugawa ms versions of Schall’s books</vt:lpstr>
      <vt:lpstr>Tokugawa ms versions of Schall’s books</vt:lpstr>
      <vt:lpstr>Tokugawa ms versions of Schall’s books</vt:lpstr>
      <vt:lpstr>Tokugawa ms versions of Schall’s books</vt:lpstr>
      <vt:lpstr>Trigault’s edition of Ricci’s diaries</vt:lpstr>
      <vt:lpstr>Trigault’s edition of Ricci’s diaries</vt:lpstr>
      <vt:lpstr>Trigault’s edition of Ricci’s diaries</vt:lpstr>
      <vt:lpstr>Verbiest and astronomy under Kangxi</vt:lpstr>
      <vt:lpstr>Verbiest’s world map</vt:lpstr>
      <vt:lpstr>Verbiest’s world 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Brandon R. Ermita</dc:creator>
  <cp:lastModifiedBy>Brandon R. Ermita</cp:lastModifiedBy>
  <cp:revision>3</cp:revision>
  <dcterms:created xsi:type="dcterms:W3CDTF">2025-11-12T19:48:01Z</dcterms:created>
  <dcterms:modified xsi:type="dcterms:W3CDTF">2025-11-12T20:29:05Z</dcterms:modified>
</cp:coreProperties>
</file>