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1" r:id="rId2"/>
    <p:sldId id="289" r:id="rId3"/>
    <p:sldId id="279" r:id="rId4"/>
    <p:sldId id="282" r:id="rId5"/>
    <p:sldId id="280" r:id="rId6"/>
    <p:sldId id="278" r:id="rId7"/>
    <p:sldId id="290" r:id="rId8"/>
    <p:sldId id="267" r:id="rId9"/>
    <p:sldId id="271" r:id="rId10"/>
    <p:sldId id="268" r:id="rId11"/>
    <p:sldId id="281" r:id="rId12"/>
    <p:sldId id="272" r:id="rId13"/>
    <p:sldId id="288" r:id="rId14"/>
    <p:sldId id="273" r:id="rId15"/>
    <p:sldId id="274" r:id="rId16"/>
    <p:sldId id="270" r:id="rId17"/>
    <p:sldId id="283" r:id="rId18"/>
    <p:sldId id="287" r:id="rId19"/>
    <p:sldId id="284" r:id="rId20"/>
    <p:sldId id="269" r:id="rId21"/>
    <p:sldId id="292" r:id="rId22"/>
    <p:sldId id="275" r:id="rId23"/>
    <p:sldId id="285" r:id="rId24"/>
    <p:sldId id="286" r:id="rId25"/>
    <p:sldId id="276"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0CE64-2060-B549-8089-7504E5FC5D30}" type="datetimeFigureOut">
              <a:rPr lang="en-US" smtClean="0"/>
              <a:t>3/31/25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8D928-258C-2145-ABA0-D71E8D9C7626}" type="slidenum">
              <a:rPr lang="en-US" smtClean="0"/>
              <a:t>‹#›</a:t>
            </a:fld>
            <a:endParaRPr lang="en-US"/>
          </a:p>
        </p:txBody>
      </p:sp>
    </p:spTree>
    <p:extLst>
      <p:ext uri="{BB962C8B-B14F-4D97-AF65-F5344CB8AC3E}">
        <p14:creationId xmlns:p14="http://schemas.microsoft.com/office/powerpoint/2010/main" val="221529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eople/58433307@N0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lickr.com/photos/camperdown/51103021697/"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aremaps.com/gallery/detail/49776/japan-and-island-of-korea-william-adams-reystogt-na-oost-i-van-der-a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ity.ito.shizuoka.jp/gyosei/shiseijoho/shinaishisetsu/koen/5034.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Tokugawa_Ieyasu"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wikipedia.org/wiki/Keich%C5%8D"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Hirado"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n.wikipedia.org/wiki/Hiragana" TargetMode="External"/><Relationship Id="rId4" Type="http://schemas.openxmlformats.org/officeDocument/2006/relationships/hyperlink" Target="https://en.wikipedia.org/wiki/Nagasaki_Prefectur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54595D"/>
                </a:solidFill>
                <a:effectLst/>
                <a:latin typeface="Arial" panose="020B0604020202020204" pitchFamily="34" charset="0"/>
                <a:hlinkClick r:id="rId3"/>
              </a:rPr>
              <a:t>Hugh Llewelyn</a:t>
            </a:r>
            <a:r>
              <a:rPr lang="en-US" b="0" i="0" u="none" strike="noStrike" dirty="0">
                <a:solidFill>
                  <a:srgbClr val="54595D"/>
                </a:solidFill>
                <a:effectLst/>
                <a:latin typeface="Arial" panose="020B0604020202020204" pitchFamily="34" charset="0"/>
              </a:rPr>
              <a:t> from Keynsham, UK - </a:t>
            </a:r>
            <a:r>
              <a:rPr lang="en-US" b="0" i="0" u="none" strike="noStrike" dirty="0">
                <a:solidFill>
                  <a:srgbClr val="54595D"/>
                </a:solidFill>
                <a:effectLst/>
                <a:latin typeface="Arial" panose="020B0604020202020204" pitchFamily="34" charset="0"/>
                <a:hlinkClick r:id="rId4"/>
              </a:rPr>
              <a:t>Gillingham Church (St. Mary Magdalene)</a:t>
            </a:r>
            <a:r>
              <a:rPr lang="en-US" b="0" i="0" u="none" strike="noStrike" dirty="0">
                <a:solidFill>
                  <a:srgbClr val="54595D"/>
                </a:solidFill>
                <a:effectLst/>
                <a:latin typeface="Arial" panose="020B0604020202020204" pitchFamily="34" charset="0"/>
              </a:rPr>
              <a:t> https://</a:t>
            </a:r>
            <a:r>
              <a:rPr lang="en-US" b="0" i="0" u="none" strike="noStrike" dirty="0" err="1">
                <a:solidFill>
                  <a:srgbClr val="54595D"/>
                </a:solidFill>
                <a:effectLst/>
                <a:latin typeface="Arial" panose="020B0604020202020204" pitchFamily="34" charset="0"/>
              </a:rPr>
              <a:t>ja.wikipedia.org</a:t>
            </a:r>
            <a:r>
              <a:rPr lang="en-US" b="0" i="0" u="none" strike="noStrike" dirty="0">
                <a:solidFill>
                  <a:srgbClr val="54595D"/>
                </a:solidFill>
                <a:effectLst/>
                <a:latin typeface="Arial" panose="020B0604020202020204" pitchFamily="34" charset="0"/>
              </a:rPr>
              <a:t>/wiki/</a:t>
            </a:r>
            <a:r>
              <a:rPr lang="ja-JP" altLang="en-US" b="0" i="0" u="none" strike="noStrike">
                <a:solidFill>
                  <a:srgbClr val="54595D"/>
                </a:solidFill>
                <a:effectLst/>
                <a:latin typeface="Arial" panose="020B0604020202020204" pitchFamily="34" charset="0"/>
              </a:rPr>
              <a:t>ウィリアム・アダムス</a:t>
            </a:r>
            <a:r>
              <a:rPr lang="en-US" altLang="ja-JP" b="0" i="0" u="none" strike="noStrike" dirty="0">
                <a:solidFill>
                  <a:srgbClr val="54595D"/>
                </a:solidFill>
                <a:effectLst/>
                <a:latin typeface="Arial" panose="020B0604020202020204" pitchFamily="34" charset="0"/>
              </a:rPr>
              <a:t>#/</a:t>
            </a:r>
            <a:r>
              <a:rPr lang="en-US" b="0" i="0" u="none" strike="noStrike" dirty="0">
                <a:solidFill>
                  <a:srgbClr val="54595D"/>
                </a:solidFill>
                <a:effectLst/>
                <a:latin typeface="Arial" panose="020B0604020202020204" pitchFamily="34" charset="0"/>
              </a:rPr>
              <a:t>media/</a:t>
            </a:r>
            <a:r>
              <a:rPr lang="ja-JP" altLang="en-US" b="0" i="0" u="none" strike="noStrike">
                <a:solidFill>
                  <a:srgbClr val="54595D"/>
                </a:solidFill>
                <a:effectLst/>
                <a:latin typeface="Arial" panose="020B0604020202020204" pitchFamily="34" charset="0"/>
              </a:rPr>
              <a:t>ファイル</a:t>
            </a:r>
            <a:r>
              <a:rPr lang="en-US" altLang="ja-JP" b="0" i="0" u="none" strike="noStrike" dirty="0">
                <a:solidFill>
                  <a:srgbClr val="54595D"/>
                </a:solidFill>
                <a:effectLst/>
                <a:latin typeface="Arial" panose="020B0604020202020204" pitchFamily="34" charset="0"/>
              </a:rPr>
              <a:t>:</a:t>
            </a:r>
            <a:r>
              <a:rPr lang="en-US" b="0" i="0" u="none" strike="noStrike" dirty="0" err="1">
                <a:solidFill>
                  <a:srgbClr val="54595D"/>
                </a:solidFill>
                <a:effectLst/>
                <a:latin typeface="Arial" panose="020B0604020202020204" pitchFamily="34" charset="0"/>
              </a:rPr>
              <a:t>Gillingham_Church</a:t>
            </a:r>
            <a:r>
              <a:rPr lang="en-US" b="0" i="0" u="none" strike="noStrike" dirty="0">
                <a:solidFill>
                  <a:srgbClr val="54595D"/>
                </a:solidFill>
                <a:effectLst/>
                <a:latin typeface="Arial" panose="020B0604020202020204" pitchFamily="34" charset="0"/>
              </a:rPr>
              <a:t>_(St._</a:t>
            </a:r>
            <a:r>
              <a:rPr lang="en-US" b="0" i="0" u="none" strike="noStrike" dirty="0" err="1">
                <a:solidFill>
                  <a:srgbClr val="54595D"/>
                </a:solidFill>
                <a:effectLst/>
                <a:latin typeface="Arial" panose="020B0604020202020204" pitchFamily="34" charset="0"/>
              </a:rPr>
              <a:t>Mary_Magdalene</a:t>
            </a:r>
            <a:r>
              <a:rPr lang="en-US" b="0" i="0" u="none" strike="noStrike" dirty="0">
                <a:solidFill>
                  <a:srgbClr val="54595D"/>
                </a:solidFill>
                <a:effectLst/>
                <a:latin typeface="Arial" panose="020B0604020202020204" pitchFamily="34" charset="0"/>
              </a:rPr>
              <a:t>)_(51103021697).jpg</a:t>
            </a:r>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2</a:t>
            </a:fld>
            <a:endParaRPr lang="en-US"/>
          </a:p>
        </p:txBody>
      </p:sp>
    </p:spTree>
    <p:extLst>
      <p:ext uri="{BB962C8B-B14F-4D97-AF65-F5344CB8AC3E}">
        <p14:creationId xmlns:p14="http://schemas.microsoft.com/office/powerpoint/2010/main" val="377965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2"/>
                </a:solidFill>
                <a:effectLst/>
                <a:latin typeface="Arial" panose="020B0604020202020204" pitchFamily="34" charset="0"/>
              </a:rPr>
              <a:t>William Adams meets Tokugawa </a:t>
            </a:r>
            <a:r>
              <a:rPr lang="en-US" b="0" i="0" u="none" strike="noStrike" dirty="0" err="1">
                <a:solidFill>
                  <a:srgbClr val="202122"/>
                </a:solidFill>
                <a:effectLst/>
                <a:latin typeface="Arial" panose="020B0604020202020204" pitchFamily="34" charset="0"/>
              </a:rPr>
              <a:t>Ieyasu</a:t>
            </a:r>
            <a:r>
              <a:rPr lang="en-US" b="0" i="0" u="none" strike="noStrike" dirty="0">
                <a:solidFill>
                  <a:srgbClr val="202122"/>
                </a:solidFill>
                <a:effectLst/>
                <a:latin typeface="Arial" panose="020B0604020202020204" pitchFamily="34" charset="0"/>
              </a:rPr>
              <a:t>, in an </a:t>
            </a:r>
            <a:r>
              <a:rPr lang="en-US" b="0" i="0" u="none" strike="noStrike" dirty="0" err="1">
                <a:solidFill>
                  <a:srgbClr val="202122"/>
                </a:solidFill>
                <a:effectLst/>
                <a:latin typeface="Arial" panose="020B0604020202020204" pitchFamily="34" charset="0"/>
              </a:rPr>
              <a:t>idealised</a:t>
            </a:r>
            <a:r>
              <a:rPr lang="en-US" b="0" i="0" u="none" strike="noStrike" dirty="0">
                <a:solidFill>
                  <a:srgbClr val="202122"/>
                </a:solidFill>
                <a:effectLst/>
                <a:latin typeface="Arial" panose="020B0604020202020204" pitchFamily="34" charset="0"/>
              </a:rPr>
              <a:t> depiction of 1707. </a:t>
            </a:r>
            <a:r>
              <a:rPr lang="en-US" b="0" i="0" u="none" strike="noStrike" dirty="0">
                <a:solidFill>
                  <a:srgbClr val="54595D"/>
                </a:solidFill>
                <a:effectLst/>
                <a:latin typeface="Arial" panose="020B0604020202020204" pitchFamily="34" charset="0"/>
              </a:rPr>
              <a:t>https://</a:t>
            </a:r>
            <a:r>
              <a:rPr lang="en-US" b="0" i="0" u="none" strike="noStrike" dirty="0" err="1">
                <a:solidFill>
                  <a:srgbClr val="54595D"/>
                </a:solidFill>
                <a:effectLst/>
                <a:latin typeface="Arial" panose="020B0604020202020204" pitchFamily="34" charset="0"/>
              </a:rPr>
              <a:t>en.wikipedia.org</a:t>
            </a:r>
            <a:r>
              <a:rPr lang="en-US" b="0" i="0" u="none" strike="noStrike" dirty="0">
                <a:solidFill>
                  <a:srgbClr val="54595D"/>
                </a:solidFill>
                <a:effectLst/>
                <a:latin typeface="Arial" panose="020B0604020202020204" pitchFamily="34" charset="0"/>
              </a:rPr>
              <a:t>/wiki/</a:t>
            </a:r>
            <a:r>
              <a:rPr lang="en-US" b="0" i="0" u="none" strike="noStrike" dirty="0" err="1">
                <a:solidFill>
                  <a:srgbClr val="54595D"/>
                </a:solidFill>
                <a:effectLst/>
                <a:latin typeface="Arial" panose="020B0604020202020204" pitchFamily="34" charset="0"/>
              </a:rPr>
              <a:t>William_Adams</a:t>
            </a:r>
            <a:r>
              <a:rPr lang="en-US" b="0" i="0" u="none" strike="noStrike" dirty="0">
                <a:solidFill>
                  <a:srgbClr val="54595D"/>
                </a:solidFill>
                <a:effectLst/>
                <a:latin typeface="Arial" panose="020B0604020202020204" pitchFamily="34" charset="0"/>
              </a:rPr>
              <a:t>_(samurai)#/media/</a:t>
            </a:r>
            <a:r>
              <a:rPr lang="en-US" b="0" i="0" u="none" strike="noStrike" dirty="0" err="1">
                <a:solidFill>
                  <a:srgbClr val="54595D"/>
                </a:solidFill>
                <a:effectLst/>
                <a:latin typeface="Arial" panose="020B0604020202020204" pitchFamily="34" charset="0"/>
              </a:rPr>
              <a:t>File:William_adams_vanderaa.png</a:t>
            </a:r>
            <a:endParaRPr lang="en-US" b="0" i="0" u="none" strike="noStrike" dirty="0">
              <a:solidFill>
                <a:srgbClr val="54595D"/>
              </a:solidFill>
              <a:effectLst/>
              <a:latin typeface="Arial" panose="020B0604020202020204" pitchFamily="34" charset="0"/>
            </a:endParaRPr>
          </a:p>
          <a:p>
            <a:r>
              <a:rPr lang="en-US" b="0" i="0" u="none" strike="noStrike" dirty="0">
                <a:solidFill>
                  <a:srgbClr val="54595D"/>
                </a:solidFill>
                <a:effectLst/>
                <a:latin typeface="Arial" panose="020B0604020202020204" pitchFamily="34" charset="0"/>
              </a:rPr>
              <a:t>Pieter van der Aa - 1. From </a:t>
            </a:r>
            <a:r>
              <a:rPr lang="en-US" b="0" i="0" u="none" strike="noStrike" dirty="0" err="1">
                <a:solidFill>
                  <a:srgbClr val="54595D"/>
                </a:solidFill>
                <a:effectLst/>
                <a:latin typeface="Arial" panose="020B0604020202020204" pitchFamily="34" charset="0"/>
              </a:rPr>
              <a:t>Naaukeurige</a:t>
            </a:r>
            <a:r>
              <a:rPr lang="en-US" b="0" i="0" u="none" strike="noStrike" dirty="0">
                <a:solidFill>
                  <a:srgbClr val="54595D"/>
                </a:solidFill>
                <a:effectLst/>
                <a:latin typeface="Arial" panose="020B0604020202020204" pitchFamily="34" charset="0"/>
              </a:rPr>
              <a:t> </a:t>
            </a:r>
            <a:r>
              <a:rPr lang="en-US" b="0" i="0" u="none" strike="noStrike" dirty="0" err="1">
                <a:solidFill>
                  <a:srgbClr val="54595D"/>
                </a:solidFill>
                <a:effectLst/>
                <a:latin typeface="Arial" panose="020B0604020202020204" pitchFamily="34" charset="0"/>
              </a:rPr>
              <a:t>Versameling</a:t>
            </a:r>
            <a:r>
              <a:rPr lang="en-US" b="0" i="0" u="none" strike="noStrike" dirty="0">
                <a:solidFill>
                  <a:srgbClr val="54595D"/>
                </a:solidFill>
                <a:effectLst/>
                <a:latin typeface="Arial" panose="020B0604020202020204" pitchFamily="34" charset="0"/>
              </a:rPr>
              <a:t> der </a:t>
            </a:r>
            <a:r>
              <a:rPr lang="en-US" b="0" i="0" u="none" strike="noStrike" dirty="0" err="1">
                <a:solidFill>
                  <a:srgbClr val="54595D"/>
                </a:solidFill>
                <a:effectLst/>
                <a:latin typeface="Arial" panose="020B0604020202020204" pitchFamily="34" charset="0"/>
              </a:rPr>
              <a:t>Gedenk-Waardigste</a:t>
            </a:r>
            <a:r>
              <a:rPr lang="en-US" b="0" i="0" u="none" strike="noStrike" dirty="0">
                <a:solidFill>
                  <a:srgbClr val="54595D"/>
                </a:solidFill>
                <a:effectLst/>
                <a:latin typeface="Arial" panose="020B0604020202020204" pitchFamily="34" charset="0"/>
              </a:rPr>
              <a:t> Zee </a:t>
            </a:r>
            <a:r>
              <a:rPr lang="en-US" b="0" i="0" u="none" strike="noStrike" dirty="0" err="1">
                <a:solidFill>
                  <a:srgbClr val="54595D"/>
                </a:solidFill>
                <a:effectLst/>
                <a:latin typeface="Arial" panose="020B0604020202020204" pitchFamily="34" charset="0"/>
              </a:rPr>
              <a:t>en</a:t>
            </a:r>
            <a:r>
              <a:rPr lang="en-US" b="0" i="0" u="none" strike="noStrike" dirty="0">
                <a:solidFill>
                  <a:srgbClr val="54595D"/>
                </a:solidFill>
                <a:effectLst/>
                <a:latin typeface="Arial" panose="020B0604020202020204" pitchFamily="34" charset="0"/>
              </a:rPr>
              <a:t> Land-</a:t>
            </a:r>
            <a:r>
              <a:rPr lang="en-US" b="0" i="0" u="none" strike="noStrike" dirty="0" err="1">
                <a:solidFill>
                  <a:srgbClr val="54595D"/>
                </a:solidFill>
                <a:effectLst/>
                <a:latin typeface="Arial" panose="020B0604020202020204" pitchFamily="34" charset="0"/>
              </a:rPr>
              <a:t>Reysen</a:t>
            </a:r>
            <a:r>
              <a:rPr lang="en-US" b="0" i="0" u="none" strike="noStrike" dirty="0">
                <a:solidFill>
                  <a:srgbClr val="54595D"/>
                </a:solidFill>
                <a:effectLst/>
                <a:latin typeface="Arial" panose="020B0604020202020204" pitchFamily="34" charset="0"/>
              </a:rPr>
              <a:t> (A series of accounts of famous Sea and Land-Voyages). 2. </a:t>
            </a:r>
            <a:r>
              <a:rPr lang="en-US" b="0" i="0" u="none" strike="noStrike" dirty="0" err="1">
                <a:solidFill>
                  <a:srgbClr val="54595D"/>
                </a:solidFill>
                <a:effectLst/>
                <a:latin typeface="Arial" panose="020B0604020202020204" pitchFamily="34" charset="0"/>
              </a:rPr>
              <a:t>Raremaps.com</a:t>
            </a:r>
            <a:r>
              <a:rPr lang="en-US" b="0" i="0" u="none" strike="noStrike" dirty="0">
                <a:solidFill>
                  <a:srgbClr val="54595D"/>
                </a:solidFill>
                <a:effectLst/>
                <a:latin typeface="Arial" panose="020B0604020202020204" pitchFamily="34" charset="0"/>
              </a:rPr>
              <a:t> </a:t>
            </a:r>
            <a:r>
              <a:rPr lang="en-US" b="0" i="0" u="none" strike="noStrike" dirty="0">
                <a:solidFill>
                  <a:srgbClr val="54595D"/>
                </a:solidFill>
                <a:effectLst/>
                <a:latin typeface="Arial" panose="020B0604020202020204" pitchFamily="34" charset="0"/>
                <a:hlinkClick r:id="rId3"/>
              </a:rPr>
              <a:t>https://www.raremaps.com/gallery/detail/49776/japan-and-island-of-korea-william-adams-reystogt-na-oost-i-van-der-aa</a:t>
            </a:r>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17</a:t>
            </a:fld>
            <a:endParaRPr lang="en-US"/>
          </a:p>
        </p:txBody>
      </p:sp>
    </p:spTree>
    <p:extLst>
      <p:ext uri="{BB962C8B-B14F-4D97-AF65-F5344CB8AC3E}">
        <p14:creationId xmlns:p14="http://schemas.microsoft.com/office/powerpoint/2010/main" val="261681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63FF-FD08-908F-7709-315076B27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6CE43-BD5A-4D0E-CD78-3DD3AD10E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48432-AFED-249D-37B6-CFD564551248}"/>
              </a:ext>
            </a:extLst>
          </p:cNvPr>
          <p:cNvSpPr>
            <a:spLocks noGrp="1"/>
          </p:cNvSpPr>
          <p:nvPr>
            <p:ph type="body" idx="1"/>
          </p:nvPr>
        </p:nvSpPr>
        <p:spPr/>
        <p:txBody>
          <a:bodyPr/>
          <a:lstStyle/>
          <a:p>
            <a:r>
              <a:rPr lang="en-US" b="0" i="0" u="none" strike="noStrike" dirty="0">
                <a:solidFill>
                  <a:srgbClr val="202122"/>
                </a:solidFill>
                <a:effectLst/>
                <a:latin typeface="Arial" panose="020B0604020202020204" pitchFamily="34" charset="0"/>
              </a:rPr>
              <a:t>William Adams before Shogun Tokugawa </a:t>
            </a:r>
            <a:r>
              <a:rPr lang="en-US" b="0" i="0" u="none" strike="noStrike" dirty="0" err="1">
                <a:solidFill>
                  <a:srgbClr val="202122"/>
                </a:solidFill>
                <a:effectLst/>
                <a:latin typeface="Arial" panose="020B0604020202020204" pitchFamily="34" charset="0"/>
              </a:rPr>
              <a:t>Ieyasu</a:t>
            </a:r>
            <a:r>
              <a:rPr lang="en-US" b="0" i="0" u="none" strike="noStrike" dirty="0">
                <a:solidFill>
                  <a:srgbClr val="202122"/>
                </a:solidFill>
                <a:effectLst/>
                <a:latin typeface="Arial" panose="020B0604020202020204" pitchFamily="34" charset="0"/>
              </a:rPr>
              <a:t>. The Shogun was frequently confused by foreigners as the Emperor. </a:t>
            </a:r>
            <a:r>
              <a:rPr lang="en-US" b="0" i="0" u="none" strike="noStrike" dirty="0">
                <a:solidFill>
                  <a:srgbClr val="54595D"/>
                </a:solidFill>
                <a:effectLst/>
                <a:latin typeface="Arial" panose="020B0604020202020204" pitchFamily="34" charset="0"/>
              </a:rPr>
              <a:t>Dalton, W. / (Dalton, William). - William Adams: The first Englishman in Japan (Miura Anjin). From: Overseas Images of Japan Database</a:t>
            </a:r>
            <a:endParaRPr lang="en-US" dirty="0"/>
          </a:p>
        </p:txBody>
      </p:sp>
      <p:sp>
        <p:nvSpPr>
          <p:cNvPr id="4" name="Slide Number Placeholder 3">
            <a:extLst>
              <a:ext uri="{FF2B5EF4-FFF2-40B4-BE49-F238E27FC236}">
                <a16:creationId xmlns:a16="http://schemas.microsoft.com/office/drawing/2014/main" id="{8D53822A-7FB1-3558-792E-75D351D311D3}"/>
              </a:ext>
            </a:extLst>
          </p:cNvPr>
          <p:cNvSpPr>
            <a:spLocks noGrp="1"/>
          </p:cNvSpPr>
          <p:nvPr>
            <p:ph type="sldNum" sz="quarter" idx="5"/>
          </p:nvPr>
        </p:nvSpPr>
        <p:spPr/>
        <p:txBody>
          <a:bodyPr/>
          <a:lstStyle/>
          <a:p>
            <a:fld id="{68D8D928-258C-2145-ABA0-D71E8D9C7626}" type="slidenum">
              <a:rPr lang="en-US" smtClean="0"/>
              <a:t>18</a:t>
            </a:fld>
            <a:endParaRPr lang="en-US"/>
          </a:p>
        </p:txBody>
      </p:sp>
    </p:spTree>
    <p:extLst>
      <p:ext uri="{BB962C8B-B14F-4D97-AF65-F5344CB8AC3E}">
        <p14:creationId xmlns:p14="http://schemas.microsoft.com/office/powerpoint/2010/main" val="1027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1866 imagining of Will Adams </a:t>
            </a:r>
          </a:p>
        </p:txBody>
      </p:sp>
      <p:sp>
        <p:nvSpPr>
          <p:cNvPr id="4" name="Slide Number Placeholder 3"/>
          <p:cNvSpPr>
            <a:spLocks noGrp="1"/>
          </p:cNvSpPr>
          <p:nvPr>
            <p:ph type="sldNum" sz="quarter" idx="5"/>
          </p:nvPr>
        </p:nvSpPr>
        <p:spPr/>
        <p:txBody>
          <a:bodyPr/>
          <a:lstStyle/>
          <a:p>
            <a:fld id="{68D8D928-258C-2145-ABA0-D71E8D9C7626}" type="slidenum">
              <a:rPr lang="en-US" smtClean="0"/>
              <a:t>19</a:t>
            </a:fld>
            <a:endParaRPr lang="en-US"/>
          </a:p>
        </p:txBody>
      </p:sp>
    </p:spTree>
    <p:extLst>
      <p:ext uri="{BB962C8B-B14F-4D97-AF65-F5344CB8AC3E}">
        <p14:creationId xmlns:p14="http://schemas.microsoft.com/office/powerpoint/2010/main" val="99987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Marker in Nihonbashi </a:t>
            </a:r>
          </a:p>
        </p:txBody>
      </p:sp>
      <p:sp>
        <p:nvSpPr>
          <p:cNvPr id="4" name="Slide Number Placeholder 3"/>
          <p:cNvSpPr>
            <a:spLocks noGrp="1"/>
          </p:cNvSpPr>
          <p:nvPr>
            <p:ph type="sldNum" sz="quarter" idx="5"/>
          </p:nvPr>
        </p:nvSpPr>
        <p:spPr/>
        <p:txBody>
          <a:bodyPr/>
          <a:lstStyle/>
          <a:p>
            <a:fld id="{68D8D928-258C-2145-ABA0-D71E8D9C7626}" type="slidenum">
              <a:rPr lang="en-US" smtClean="0"/>
              <a:t>20</a:t>
            </a:fld>
            <a:endParaRPr lang="en-US"/>
          </a:p>
        </p:txBody>
      </p:sp>
    </p:spTree>
    <p:extLst>
      <p:ext uri="{BB962C8B-B14F-4D97-AF65-F5344CB8AC3E}">
        <p14:creationId xmlns:p14="http://schemas.microsoft.com/office/powerpoint/2010/main" val="1820891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hikingtokyo.com</a:t>
            </a:r>
            <a:r>
              <a:rPr lang="en-US" dirty="0"/>
              <a:t>/2004/12/31/</a:t>
            </a:r>
            <a:r>
              <a:rPr lang="en-US" dirty="0" err="1"/>
              <a:t>william</a:t>
            </a:r>
            <a:r>
              <a:rPr lang="en-US" dirty="0"/>
              <a:t>-</a:t>
            </a:r>
            <a:r>
              <a:rPr lang="en-US" dirty="0" err="1"/>
              <a:t>adams</a:t>
            </a:r>
            <a:r>
              <a:rPr lang="en-US" dirty="0"/>
              <a:t>-</a:t>
            </a:r>
            <a:r>
              <a:rPr lang="en-US" dirty="0" err="1"/>
              <a:t>miura</a:t>
            </a:r>
            <a:r>
              <a:rPr lang="en-US" dirty="0"/>
              <a:t>-</a:t>
            </a:r>
            <a:r>
              <a:rPr lang="en-US" dirty="0" err="1"/>
              <a:t>anjin</a:t>
            </a:r>
            <a:r>
              <a:rPr lang="en-US" dirty="0"/>
              <a:t>-memorial-</a:t>
            </a:r>
            <a:r>
              <a:rPr lang="en-US" dirty="0" err="1"/>
              <a:t>nihonbashi</a:t>
            </a:r>
            <a:r>
              <a:rPr lang="en-US" dirty="0"/>
              <a:t>/</a:t>
            </a:r>
          </a:p>
        </p:txBody>
      </p:sp>
      <p:sp>
        <p:nvSpPr>
          <p:cNvPr id="4" name="Slide Number Placeholder 3"/>
          <p:cNvSpPr>
            <a:spLocks noGrp="1"/>
          </p:cNvSpPr>
          <p:nvPr>
            <p:ph type="sldNum" sz="quarter" idx="5"/>
          </p:nvPr>
        </p:nvSpPr>
        <p:spPr/>
        <p:txBody>
          <a:bodyPr/>
          <a:lstStyle/>
          <a:p>
            <a:fld id="{68D8D928-258C-2145-ABA0-D71E8D9C7626}" type="slidenum">
              <a:rPr lang="en-US" smtClean="0"/>
              <a:t>21</a:t>
            </a:fld>
            <a:endParaRPr lang="en-US"/>
          </a:p>
        </p:txBody>
      </p:sp>
    </p:spTree>
    <p:extLst>
      <p:ext uri="{BB962C8B-B14F-4D97-AF65-F5344CB8AC3E}">
        <p14:creationId xmlns:p14="http://schemas.microsoft.com/office/powerpoint/2010/main" val="91470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2"/>
                </a:solidFill>
                <a:effectLst/>
                <a:latin typeface="Arial" panose="020B0604020202020204" pitchFamily="34" charset="0"/>
              </a:rPr>
              <a:t> San Buena Ventura ship at Anjin Memorial Park, model of 120 ton ship Adams built 1607, seized by Spain 1610--https://</a:t>
            </a:r>
            <a:r>
              <a:rPr lang="en-US" b="0" i="0" u="none" strike="noStrike" dirty="0" err="1">
                <a:solidFill>
                  <a:srgbClr val="202122"/>
                </a:solidFill>
                <a:effectLst/>
                <a:latin typeface="Arial" panose="020B0604020202020204" pitchFamily="34" charset="0"/>
              </a:rPr>
              <a:t>hoshinoresorts.com</a:t>
            </a:r>
            <a:r>
              <a:rPr lang="en-US" b="0" i="0" u="none" strike="noStrike" dirty="0">
                <a:solidFill>
                  <a:srgbClr val="202122"/>
                </a:solidFill>
                <a:effectLst/>
                <a:latin typeface="Arial" panose="020B0604020202020204" pitchFamily="34" charset="0"/>
              </a:rPr>
              <a:t>/</a:t>
            </a:r>
            <a:r>
              <a:rPr lang="en-US" b="0" i="0" u="none" strike="noStrike" dirty="0" err="1">
                <a:solidFill>
                  <a:srgbClr val="202122"/>
                </a:solidFill>
                <a:effectLst/>
                <a:latin typeface="Arial" panose="020B0604020202020204" pitchFamily="34" charset="0"/>
              </a:rPr>
              <a:t>en</a:t>
            </a:r>
            <a:r>
              <a:rPr lang="en-US" b="0" i="0" u="none" strike="noStrike" dirty="0">
                <a:solidFill>
                  <a:srgbClr val="202122"/>
                </a:solidFill>
                <a:effectLst/>
                <a:latin typeface="Arial" panose="020B0604020202020204" pitchFamily="34" charset="0"/>
              </a:rPr>
              <a:t>/guide/area/</a:t>
            </a:r>
            <a:r>
              <a:rPr lang="en-US" b="0" i="0" u="none" strike="noStrike" dirty="0" err="1">
                <a:solidFill>
                  <a:srgbClr val="202122"/>
                </a:solidFill>
                <a:effectLst/>
                <a:latin typeface="Arial" panose="020B0604020202020204" pitchFamily="34" charset="0"/>
              </a:rPr>
              <a:t>chubu</a:t>
            </a:r>
            <a:r>
              <a:rPr lang="en-US" b="0" i="0" u="none" strike="noStrike" dirty="0">
                <a:solidFill>
                  <a:srgbClr val="202122"/>
                </a:solidFill>
                <a:effectLst/>
                <a:latin typeface="Arial" panose="020B0604020202020204" pitchFamily="34" charset="0"/>
              </a:rPr>
              <a:t>/</a:t>
            </a:r>
            <a:r>
              <a:rPr lang="en-US" b="0" i="0" u="none" strike="noStrike" dirty="0" err="1">
                <a:solidFill>
                  <a:srgbClr val="202122"/>
                </a:solidFill>
                <a:effectLst/>
                <a:latin typeface="Arial" panose="020B0604020202020204" pitchFamily="34" charset="0"/>
              </a:rPr>
              <a:t>sizuoka</a:t>
            </a:r>
            <a:r>
              <a:rPr lang="en-US" b="0" i="0" u="none" strike="noStrike" dirty="0">
                <a:solidFill>
                  <a:srgbClr val="202122"/>
                </a:solidFill>
                <a:effectLst/>
                <a:latin typeface="Arial" panose="020B0604020202020204" pitchFamily="34" charset="0"/>
              </a:rPr>
              <a:t>/</a:t>
            </a:r>
            <a:r>
              <a:rPr lang="en-US" b="0" i="0" u="none" strike="noStrike" dirty="0" err="1">
                <a:solidFill>
                  <a:srgbClr val="202122"/>
                </a:solidFill>
                <a:effectLst/>
                <a:latin typeface="Arial" panose="020B0604020202020204" pitchFamily="34" charset="0"/>
              </a:rPr>
              <a:t>ito</a:t>
            </a:r>
            <a:r>
              <a:rPr lang="en-US" b="0" i="0" u="none" strike="noStrike" dirty="0">
                <a:solidFill>
                  <a:srgbClr val="202122"/>
                </a:solidFill>
                <a:effectLst/>
                <a:latin typeface="Arial" panose="020B0604020202020204" pitchFamily="34" charset="0"/>
              </a:rPr>
              <a:t>/</a:t>
            </a:r>
            <a:r>
              <a:rPr lang="en-US" b="0" i="0" u="none" strike="noStrike" dirty="0" err="1">
                <a:solidFill>
                  <a:srgbClr val="202122"/>
                </a:solidFill>
                <a:effectLst/>
                <a:latin typeface="Arial" panose="020B0604020202020204" pitchFamily="34" charset="0"/>
              </a:rPr>
              <a:t>miura-anjin</a:t>
            </a:r>
            <a:r>
              <a:rPr lang="en-US" b="0" i="0" u="none" strike="noStrike" dirty="0">
                <a:solidFill>
                  <a:srgbClr val="202122"/>
                </a:solidFill>
                <a:effectLst/>
                <a:latin typeface="Arial" panose="020B0604020202020204" pitchFamily="34" charset="0"/>
              </a:rPr>
              <a:t>/ </a:t>
            </a:r>
            <a:r>
              <a:rPr lang="en-US" b="1" i="0" u="none" strike="noStrike" dirty="0">
                <a:solidFill>
                  <a:srgbClr val="333333"/>
                </a:solidFill>
                <a:effectLst/>
                <a:latin typeface="Noto Sans JP"/>
                <a:hlinkClick r:id="rId3"/>
              </a:rPr>
              <a:t>https://www.city.ito.shizuoka.jp/gyosei/shiseijoho/shinaishisetsu/koen/5034.html</a:t>
            </a:r>
            <a:r>
              <a:rPr lang="en-US" b="1" i="0" u="none" strike="noStrike" dirty="0">
                <a:solidFill>
                  <a:srgbClr val="333333"/>
                </a:solidFill>
                <a:effectLst/>
                <a:latin typeface="Noto Sans JP"/>
              </a:rPr>
              <a:t> </a:t>
            </a:r>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22</a:t>
            </a:fld>
            <a:endParaRPr lang="en-US"/>
          </a:p>
        </p:txBody>
      </p:sp>
    </p:spTree>
    <p:extLst>
      <p:ext uri="{BB962C8B-B14F-4D97-AF65-F5344CB8AC3E}">
        <p14:creationId xmlns:p14="http://schemas.microsoft.com/office/powerpoint/2010/main" val="54383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October 1611 Will Adams letter   https://</a:t>
            </a:r>
            <a:r>
              <a:rPr lang="en-US" dirty="0" err="1"/>
              <a:t>blogs.bl.uk</a:t>
            </a:r>
            <a:r>
              <a:rPr lang="en-US" dirty="0"/>
              <a:t>/</a:t>
            </a:r>
            <a:r>
              <a:rPr lang="en-US" dirty="0" err="1"/>
              <a:t>untoldlives</a:t>
            </a:r>
            <a:r>
              <a:rPr lang="en-US" dirty="0"/>
              <a:t>/2016/05/</a:t>
            </a:r>
            <a:r>
              <a:rPr lang="en-US" dirty="0" err="1"/>
              <a:t>william</a:t>
            </a:r>
            <a:r>
              <a:rPr lang="en-US" dirty="0"/>
              <a:t>-</a:t>
            </a:r>
            <a:r>
              <a:rPr lang="en-US" dirty="0" err="1"/>
              <a:t>adams</a:t>
            </a:r>
            <a:r>
              <a:rPr lang="en-US" dirty="0"/>
              <a:t>-from-</a:t>
            </a:r>
            <a:r>
              <a:rPr lang="en-US" dirty="0" err="1"/>
              <a:t>gillingham</a:t>
            </a:r>
            <a:r>
              <a:rPr lang="en-US" dirty="0"/>
              <a:t>-to-</a:t>
            </a:r>
            <a:r>
              <a:rPr lang="en-US" dirty="0" err="1"/>
              <a:t>japan.html</a:t>
            </a:r>
            <a:r>
              <a:rPr lang="en-US" dirty="0"/>
              <a:t> </a:t>
            </a:r>
          </a:p>
        </p:txBody>
      </p:sp>
      <p:sp>
        <p:nvSpPr>
          <p:cNvPr id="4" name="Slide Number Placeholder 3"/>
          <p:cNvSpPr>
            <a:spLocks noGrp="1"/>
          </p:cNvSpPr>
          <p:nvPr>
            <p:ph type="sldNum" sz="quarter" idx="5"/>
          </p:nvPr>
        </p:nvSpPr>
        <p:spPr/>
        <p:txBody>
          <a:bodyPr/>
          <a:lstStyle/>
          <a:p>
            <a:fld id="{68D8D928-258C-2145-ABA0-D71E8D9C7626}" type="slidenum">
              <a:rPr lang="en-US" smtClean="0"/>
              <a:t>3</a:t>
            </a:fld>
            <a:endParaRPr lang="en-US"/>
          </a:p>
        </p:txBody>
      </p:sp>
    </p:spTree>
    <p:extLst>
      <p:ext uri="{BB962C8B-B14F-4D97-AF65-F5344CB8AC3E}">
        <p14:creationId xmlns:p14="http://schemas.microsoft.com/office/powerpoint/2010/main" val="82195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333333"/>
                </a:solidFill>
                <a:effectLst/>
                <a:latin typeface="Arial" panose="020B0604020202020204" pitchFamily="34" charset="0"/>
                <a:ea typeface="Yu Gothic" panose="020B0400000000000000" pitchFamily="34" charset="-128"/>
                <a:cs typeface="Times New Roman" panose="02020603050405020304" pitchFamily="18" charset="0"/>
              </a:rPr>
              <a:t>IOR/E/3/1 ff. 157-58  Letter from William Adams at </a:t>
            </a:r>
            <a:r>
              <a:rPr lang="en-US" sz="1800" kern="100" dirty="0" err="1">
                <a:solidFill>
                  <a:srgbClr val="333333"/>
                </a:solidFill>
                <a:effectLst/>
                <a:latin typeface="Arial" panose="020B0604020202020204" pitchFamily="34" charset="0"/>
                <a:ea typeface="Yu Gothic" panose="020B0400000000000000" pitchFamily="34" charset="-128"/>
                <a:cs typeface="Times New Roman" panose="02020603050405020304" pitchFamily="18" charset="0"/>
              </a:rPr>
              <a:t>Hirado</a:t>
            </a:r>
            <a:r>
              <a:rPr lang="en-US" sz="1800" kern="100" dirty="0">
                <a:solidFill>
                  <a:srgbClr val="333333"/>
                </a:solidFill>
                <a:effectLst/>
                <a:latin typeface="Arial" panose="020B0604020202020204" pitchFamily="34" charset="0"/>
                <a:ea typeface="Yu Gothic" panose="020B0400000000000000" pitchFamily="34" charset="-128"/>
                <a:cs typeface="Times New Roman" panose="02020603050405020304" pitchFamily="18" charset="0"/>
              </a:rPr>
              <a:t> to Augustine Spalding at Bantam 12 January 161</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3 https://</a:t>
            </a:r>
            <a:r>
              <a:rPr lang="en-US" sz="1800" kern="100" dirty="0" err="1">
                <a:effectLst/>
                <a:latin typeface="Calibri" panose="020F0502020204030204" pitchFamily="34" charset="0"/>
                <a:ea typeface="Yu Gothic" panose="020B0400000000000000" pitchFamily="34" charset="-128"/>
                <a:cs typeface="Times New Roman" panose="02020603050405020304" pitchFamily="18" charset="0"/>
              </a:rPr>
              <a:t>blogs.bl.uk</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a:t>
            </a:r>
            <a:r>
              <a:rPr lang="en-US" sz="1800" kern="100" dirty="0" err="1">
                <a:effectLst/>
                <a:latin typeface="Calibri" panose="020F0502020204030204" pitchFamily="34" charset="0"/>
                <a:ea typeface="Yu Gothic" panose="020B0400000000000000" pitchFamily="34" charset="-128"/>
                <a:cs typeface="Times New Roman" panose="02020603050405020304" pitchFamily="18" charset="0"/>
              </a:rPr>
              <a:t>untoldlives</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/2020/11/</a:t>
            </a:r>
            <a:r>
              <a:rPr lang="en-US" sz="1800" kern="100" dirty="0" err="1">
                <a:effectLst/>
                <a:latin typeface="Calibri" panose="020F0502020204030204" pitchFamily="34" charset="0"/>
                <a:ea typeface="Yu Gothic" panose="020B0400000000000000" pitchFamily="34" charset="-128"/>
                <a:cs typeface="Times New Roman" panose="02020603050405020304" pitchFamily="18" charset="0"/>
              </a:rPr>
              <a:t>william</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a:t>
            </a:r>
            <a:r>
              <a:rPr lang="en-US" sz="1800" kern="100" dirty="0" err="1">
                <a:effectLst/>
                <a:latin typeface="Calibri" panose="020F0502020204030204" pitchFamily="34" charset="0"/>
                <a:ea typeface="Yu Gothic" panose="020B0400000000000000" pitchFamily="34" charset="-128"/>
                <a:cs typeface="Times New Roman" panose="02020603050405020304" pitchFamily="18" charset="0"/>
              </a:rPr>
              <a:t>adams</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-in-</a:t>
            </a:r>
            <a:r>
              <a:rPr lang="en-US" sz="1800" kern="100" dirty="0" err="1">
                <a:effectLst/>
                <a:latin typeface="Calibri" panose="020F0502020204030204" pitchFamily="34" charset="0"/>
                <a:ea typeface="Yu Gothic" panose="020B0400000000000000" pitchFamily="34" charset="-128"/>
                <a:cs typeface="Times New Roman" panose="02020603050405020304" pitchFamily="18" charset="0"/>
              </a:rPr>
              <a:t>japan</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-a-new-digital-</a:t>
            </a:r>
            <a:r>
              <a:rPr lang="en-US" sz="1800" kern="100" dirty="0" err="1">
                <a:effectLst/>
                <a:latin typeface="Calibri" panose="020F0502020204030204" pitchFamily="34" charset="0"/>
                <a:ea typeface="Yu Gothic" panose="020B0400000000000000" pitchFamily="34" charset="-128"/>
                <a:cs typeface="Times New Roman" panose="02020603050405020304" pitchFamily="18" charset="0"/>
              </a:rPr>
              <a:t>resource.html</a:t>
            </a:r>
            <a:r>
              <a:rPr lang="en-US" sz="1800" kern="100" dirty="0">
                <a:effectLst/>
                <a:latin typeface="Calibri" panose="020F0502020204030204" pitchFamily="34" charset="0"/>
                <a:ea typeface="Yu Gothic" panose="020B0400000000000000" pitchFamily="34"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4</a:t>
            </a:fld>
            <a:endParaRPr lang="en-US"/>
          </a:p>
        </p:txBody>
      </p:sp>
    </p:spTree>
    <p:extLst>
      <p:ext uri="{BB962C8B-B14F-4D97-AF65-F5344CB8AC3E}">
        <p14:creationId xmlns:p14="http://schemas.microsoft.com/office/powerpoint/2010/main" val="36255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Excerpt from a letter written by William Adams at </a:t>
            </a:r>
            <a:r>
              <a:rPr lang="en-US" sz="1800" kern="100" dirty="0" err="1">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Hirado</a:t>
            </a:r>
            <a:r>
              <a:rPr lang="en-US" sz="1800" kern="100" dirty="0">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 in Japan to the East India Company in London, 1 December 1613. British Library. https://</a:t>
            </a:r>
            <a:r>
              <a:rPr lang="en-US" sz="1800" kern="100" dirty="0" err="1">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commons.wikimedia.org</a:t>
            </a:r>
            <a:r>
              <a:rPr lang="en-US" sz="1800" kern="100" dirty="0">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/wiki/</a:t>
            </a:r>
            <a:r>
              <a:rPr lang="en-US" sz="1800" kern="100" dirty="0" err="1">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File:AdamsLetter.jpg</a:t>
            </a:r>
            <a:r>
              <a:rPr lang="en-US" sz="1800" kern="100" dirty="0">
                <a:solidFill>
                  <a:srgbClr val="202122"/>
                </a:solidFill>
                <a:effectLst/>
                <a:latin typeface="Arial" panose="020B0604020202020204" pitchFamily="34" charset="0"/>
                <a:ea typeface="Yu Gothic" panose="020B0400000000000000" pitchFamily="34" charset="-128"/>
                <a:cs typeface="Times New Roman" panose="02020603050405020304" pitchFamily="18" charset="0"/>
              </a:rPr>
              <a:t> </a:t>
            </a:r>
            <a:endParaRPr lang="en-US" sz="1800" kern="100" dirty="0">
              <a:effectLst/>
              <a:latin typeface="Calibri" panose="020F0502020204030204" pitchFamily="34" charset="0"/>
              <a:ea typeface="Yu Gothic" panose="020B0400000000000000"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5</a:t>
            </a:fld>
            <a:endParaRPr lang="en-US"/>
          </a:p>
        </p:txBody>
      </p:sp>
    </p:spTree>
    <p:extLst>
      <p:ext uri="{BB962C8B-B14F-4D97-AF65-F5344CB8AC3E}">
        <p14:creationId xmlns:p14="http://schemas.microsoft.com/office/powerpoint/2010/main" val="56327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William_Adams</a:t>
            </a:r>
            <a:r>
              <a:rPr lang="en-US" dirty="0"/>
              <a:t>_(samurai)#/media/</a:t>
            </a:r>
            <a:r>
              <a:rPr lang="en-US" dirty="0" err="1"/>
              <a:t>File:KingJamesLetter.jpg</a:t>
            </a:r>
            <a:r>
              <a:rPr lang="en-US" dirty="0"/>
              <a:t> Copy of Letter Tokyo University Archives </a:t>
            </a:r>
          </a:p>
        </p:txBody>
      </p:sp>
      <p:sp>
        <p:nvSpPr>
          <p:cNvPr id="4" name="Slide Number Placeholder 3"/>
          <p:cNvSpPr>
            <a:spLocks noGrp="1"/>
          </p:cNvSpPr>
          <p:nvPr>
            <p:ph type="sldNum" sz="quarter" idx="5"/>
          </p:nvPr>
        </p:nvSpPr>
        <p:spPr/>
        <p:txBody>
          <a:bodyPr/>
          <a:lstStyle/>
          <a:p>
            <a:fld id="{68D8D928-258C-2145-ABA0-D71E8D9C7626}" type="slidenum">
              <a:rPr lang="en-US" smtClean="0"/>
              <a:t>6</a:t>
            </a:fld>
            <a:endParaRPr lang="en-US"/>
          </a:p>
        </p:txBody>
      </p:sp>
    </p:spTree>
    <p:extLst>
      <p:ext uri="{BB962C8B-B14F-4D97-AF65-F5344CB8AC3E}">
        <p14:creationId xmlns:p14="http://schemas.microsoft.com/office/powerpoint/2010/main" val="363664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blogs.bl.uk</a:t>
            </a:r>
            <a:r>
              <a:rPr lang="en-US" dirty="0"/>
              <a:t>/.a/6a00d8341c464853ef01901e9d3b76970b-pi</a:t>
            </a:r>
          </a:p>
        </p:txBody>
      </p:sp>
      <p:sp>
        <p:nvSpPr>
          <p:cNvPr id="4" name="Slide Number Placeholder 3"/>
          <p:cNvSpPr>
            <a:spLocks noGrp="1"/>
          </p:cNvSpPr>
          <p:nvPr>
            <p:ph type="sldNum" sz="quarter" idx="5"/>
          </p:nvPr>
        </p:nvSpPr>
        <p:spPr/>
        <p:txBody>
          <a:bodyPr/>
          <a:lstStyle/>
          <a:p>
            <a:fld id="{68D8D928-258C-2145-ABA0-D71E8D9C7626}" type="slidenum">
              <a:rPr lang="en-US" smtClean="0"/>
              <a:t>7</a:t>
            </a:fld>
            <a:endParaRPr lang="en-US"/>
          </a:p>
        </p:txBody>
      </p:sp>
    </p:spTree>
    <p:extLst>
      <p:ext uri="{BB962C8B-B14F-4D97-AF65-F5344CB8AC3E}">
        <p14:creationId xmlns:p14="http://schemas.microsoft.com/office/powerpoint/2010/main" val="166110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Seal document trading privileges 1609 from </a:t>
            </a:r>
            <a:r>
              <a:rPr lang="en-US" dirty="0" err="1"/>
              <a:t>Ieyasu</a:t>
            </a:r>
            <a:r>
              <a:rPr lang="en-US" dirty="0"/>
              <a:t>--</a:t>
            </a:r>
            <a:r>
              <a:rPr lang="en-US" b="0" i="0" u="none" strike="noStrike" dirty="0">
                <a:solidFill>
                  <a:srgbClr val="202122"/>
                </a:solidFill>
                <a:effectLst/>
                <a:latin typeface="Arial" panose="020B0604020202020204" pitchFamily="34" charset="0"/>
              </a:rPr>
              <a:t>The "trade pass" (Dutch: </a:t>
            </a:r>
            <a:r>
              <a:rPr lang="en-US" b="0" i="1" u="none" strike="noStrike" dirty="0" err="1">
                <a:solidFill>
                  <a:srgbClr val="202122"/>
                </a:solidFill>
                <a:effectLst/>
                <a:latin typeface="Arial" panose="020B0604020202020204" pitchFamily="34" charset="0"/>
              </a:rPr>
              <a:t>handelspas</a:t>
            </a:r>
            <a:r>
              <a:rPr lang="en-US" b="0" i="0" u="none" strike="noStrike" dirty="0">
                <a:solidFill>
                  <a:srgbClr val="202122"/>
                </a:solidFill>
                <a:effectLst/>
                <a:latin typeface="Arial" panose="020B0604020202020204" pitchFamily="34" charset="0"/>
              </a:rPr>
              <a:t>) issued in the name of </a:t>
            </a:r>
            <a:r>
              <a:rPr lang="en-US" b="0" i="0" u="none" strike="noStrike" dirty="0">
                <a:effectLst/>
                <a:latin typeface="Arial" panose="020B0604020202020204" pitchFamily="34" charset="0"/>
                <a:hlinkClick r:id="rId3" tooltip="Tokugawa Ieyasu"/>
              </a:rPr>
              <a:t>Tokugawa Ieyasu</a:t>
            </a:r>
            <a:r>
              <a:rPr lang="en-US" b="0" i="0" u="none" strike="noStrike" dirty="0">
                <a:solidFill>
                  <a:srgbClr val="202122"/>
                </a:solidFill>
                <a:effectLst/>
                <a:latin typeface="Arial" panose="020B0604020202020204" pitchFamily="34" charset="0"/>
              </a:rPr>
              <a:t>. The text commands: "Dutch ships are allowed to travel to Japan, and they can disembark on any coast, without any reserve. From now on this regulation must be observed, and the Dutch left free to sail where they want throughout Japan. No offenses to them will be allowed, such as on previous occasions" – dated 24 August 1609 (</a:t>
            </a:r>
            <a:r>
              <a:rPr lang="en-US" b="0" i="1" u="none" strike="noStrike" dirty="0">
                <a:solidFill>
                  <a:srgbClr val="202122"/>
                </a:solidFill>
                <a:effectLst/>
                <a:latin typeface="Arial" panose="020B0604020202020204" pitchFamily="34" charset="0"/>
                <a:hlinkClick r:id="rId4" tooltip="Keichō"/>
              </a:rPr>
              <a:t>Keichō</a:t>
            </a:r>
            <a:r>
              <a:rPr lang="en-US" b="0" i="1" u="none" strike="noStrike" dirty="0">
                <a:solidFill>
                  <a:srgbClr val="202122"/>
                </a:solidFill>
                <a:effectLst/>
                <a:latin typeface="Arial" panose="020B0604020202020204" pitchFamily="34" charset="0"/>
              </a:rPr>
              <a:t> 14, 25th day of the 7th month</a:t>
            </a:r>
            <a:r>
              <a:rPr lang="en-US" b="0" i="0" u="none" strike="noStrike" dirty="0">
                <a:solidFill>
                  <a:srgbClr val="202122"/>
                </a:solidFill>
                <a:effectLst/>
                <a:latin typeface="Arial" panose="020B0604020202020204" pitchFamily="34" charset="0"/>
              </a:rPr>
              <a:t>)-available Wikipedia “Will Adams”</a:t>
            </a:r>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11</a:t>
            </a:fld>
            <a:endParaRPr lang="en-US"/>
          </a:p>
        </p:txBody>
      </p:sp>
    </p:spTree>
    <p:extLst>
      <p:ext uri="{BB962C8B-B14F-4D97-AF65-F5344CB8AC3E}">
        <p14:creationId xmlns:p14="http://schemas.microsoft.com/office/powerpoint/2010/main" val="127922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2"/>
                </a:solidFill>
                <a:effectLst/>
                <a:latin typeface="Arial" panose="020B0604020202020204" pitchFamily="34" charset="0"/>
              </a:rPr>
              <a:t>Grave of Miura Anjin, </a:t>
            </a:r>
            <a:r>
              <a:rPr lang="en-US" b="0" i="0" u="none" strike="noStrike" dirty="0">
                <a:effectLst/>
                <a:latin typeface="Arial" panose="020B0604020202020204" pitchFamily="34" charset="0"/>
                <a:hlinkClick r:id="rId3" tooltip="Hirado"/>
              </a:rPr>
              <a:t>Hirado</a:t>
            </a:r>
            <a:r>
              <a:rPr lang="en-US" b="0" i="0" u="none" strike="noStrike"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Nagasaki Prefecture"/>
              </a:rPr>
              <a:t>Nagasaki Prefecture</a:t>
            </a:r>
            <a:r>
              <a:rPr lang="en-US" b="0" i="0" u="none" strike="noStrike" dirty="0">
                <a:solidFill>
                  <a:srgbClr val="202122"/>
                </a:solidFill>
                <a:effectLst/>
                <a:latin typeface="Arial" panose="020B0604020202020204" pitchFamily="34" charset="0"/>
              </a:rPr>
              <a:t>, Japan. The small </a:t>
            </a:r>
            <a:r>
              <a:rPr lang="en-US" b="0" i="1" u="none" strike="noStrike" dirty="0">
                <a:solidFill>
                  <a:srgbClr val="202122"/>
                </a:solidFill>
                <a:effectLst/>
                <a:latin typeface="Arial" panose="020B0604020202020204" pitchFamily="34" charset="0"/>
                <a:hlinkClick r:id="rId5" tooltip="Hiragana"/>
              </a:rPr>
              <a:t>hiragana</a:t>
            </a:r>
            <a:r>
              <a:rPr lang="en-US" b="0" i="0" u="none" strike="noStrike" dirty="0">
                <a:solidFill>
                  <a:srgbClr val="202122"/>
                </a:solidFill>
                <a:effectLst/>
                <a:latin typeface="Arial" panose="020B0604020202020204" pitchFamily="34" charset="0"/>
              </a:rPr>
              <a:t> characters to the right are a phonetic transcription of "William Adams", using the historical character '</a:t>
            </a:r>
            <a:r>
              <a:rPr lang="ja-JP" altLang="en-US" b="0" i="0" u="none" strike="noStrike">
                <a:solidFill>
                  <a:srgbClr val="202122"/>
                </a:solidFill>
                <a:effectLst/>
                <a:latin typeface="Arial" panose="020B0604020202020204" pitchFamily="34" charset="0"/>
              </a:rPr>
              <a:t>ゐ</a:t>
            </a:r>
            <a:r>
              <a:rPr lang="en-US" altLang="ja-JP" b="0" i="0" u="none" strike="noStrike" dirty="0">
                <a:solidFill>
                  <a:srgbClr val="202122"/>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rPr>
              <a:t>for '</a:t>
            </a:r>
            <a:r>
              <a:rPr lang="en-US" b="0" i="0" u="none" strike="noStrike" dirty="0" err="1">
                <a:solidFill>
                  <a:srgbClr val="202122"/>
                </a:solidFill>
                <a:effectLst/>
                <a:latin typeface="Arial" panose="020B0604020202020204" pitchFamily="34" charset="0"/>
              </a:rPr>
              <a:t>wi</a:t>
            </a:r>
            <a:r>
              <a:rPr lang="en-US" b="0" i="0" u="none" strike="noStrike"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68D8D928-258C-2145-ABA0-D71E8D9C7626}" type="slidenum">
              <a:rPr lang="en-US" smtClean="0"/>
              <a:t>13</a:t>
            </a:fld>
            <a:endParaRPr lang="en-US"/>
          </a:p>
        </p:txBody>
      </p:sp>
    </p:spTree>
    <p:extLst>
      <p:ext uri="{BB962C8B-B14F-4D97-AF65-F5344CB8AC3E}">
        <p14:creationId xmlns:p14="http://schemas.microsoft.com/office/powerpoint/2010/main" val="1436561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24242"/>
                </a:solidFill>
                <a:effectLst/>
                <a:latin typeface="Noto Sans JP"/>
              </a:rPr>
              <a:t>The grave of Miura </a:t>
            </a:r>
            <a:r>
              <a:rPr lang="en-US" b="0" i="0" dirty="0" err="1">
                <a:solidFill>
                  <a:srgbClr val="424242"/>
                </a:solidFill>
                <a:effectLst/>
                <a:latin typeface="Noto Sans JP"/>
              </a:rPr>
              <a:t>Yasuharu</a:t>
            </a:r>
            <a:r>
              <a:rPr lang="en-US" b="0" i="0" dirty="0">
                <a:solidFill>
                  <a:srgbClr val="424242"/>
                </a:solidFill>
                <a:effectLst/>
                <a:latin typeface="Noto Sans JP"/>
              </a:rPr>
              <a:t> in Tsukayama Park, Yokosuka City. For a visitor’s account, read </a:t>
            </a:r>
            <a:r>
              <a:rPr lang="en-US" dirty="0"/>
              <a:t>https://</a:t>
            </a:r>
            <a:r>
              <a:rPr lang="en-US" dirty="0" err="1"/>
              <a:t>www.williamadams.fr</a:t>
            </a:r>
            <a:r>
              <a:rPr lang="en-US" dirty="0"/>
              <a:t>/</a:t>
            </a:r>
            <a:r>
              <a:rPr lang="en-US" dirty="0" err="1"/>
              <a:t>william</a:t>
            </a:r>
            <a:r>
              <a:rPr lang="en-US" dirty="0"/>
              <a:t>-</a:t>
            </a:r>
            <a:r>
              <a:rPr lang="en-US" dirty="0" err="1"/>
              <a:t>adams</a:t>
            </a:r>
            <a:r>
              <a:rPr lang="en-US" dirty="0"/>
              <a:t>-and-</a:t>
            </a:r>
            <a:r>
              <a:rPr lang="en-US" dirty="0" err="1"/>
              <a:t>yokosuka</a:t>
            </a:r>
            <a:r>
              <a:rPr lang="en-US" dirty="0"/>
              <a:t>/ Located Yokosuka near Tokyo </a:t>
            </a:r>
          </a:p>
        </p:txBody>
      </p:sp>
      <p:sp>
        <p:nvSpPr>
          <p:cNvPr id="4" name="Slide Number Placeholder 3"/>
          <p:cNvSpPr>
            <a:spLocks noGrp="1"/>
          </p:cNvSpPr>
          <p:nvPr>
            <p:ph type="sldNum" sz="quarter" idx="5"/>
          </p:nvPr>
        </p:nvSpPr>
        <p:spPr/>
        <p:txBody>
          <a:bodyPr/>
          <a:lstStyle/>
          <a:p>
            <a:fld id="{68D8D928-258C-2145-ABA0-D71E8D9C7626}" type="slidenum">
              <a:rPr lang="en-US" smtClean="0"/>
              <a:t>15</a:t>
            </a:fld>
            <a:endParaRPr lang="en-US"/>
          </a:p>
        </p:txBody>
      </p:sp>
    </p:spTree>
    <p:extLst>
      <p:ext uri="{BB962C8B-B14F-4D97-AF65-F5344CB8AC3E}">
        <p14:creationId xmlns:p14="http://schemas.microsoft.com/office/powerpoint/2010/main" val="422281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2AD3-F538-FC80-F4D9-E7DF5E1213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933CB9-8EB6-1C0A-59A2-129D52752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BEFD35-2979-703F-5367-8AADFEEC6DD2}"/>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5" name="Footer Placeholder 4">
            <a:extLst>
              <a:ext uri="{FF2B5EF4-FFF2-40B4-BE49-F238E27FC236}">
                <a16:creationId xmlns:a16="http://schemas.microsoft.com/office/drawing/2014/main" id="{A56ADCCF-B6C1-A80C-C1EA-AE75E56EC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A6076-7EEF-1F9A-A440-F2901EB26A0A}"/>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58089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7FB6-8041-3BD8-EAD4-3A02FAEAC4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9801D-727D-0094-2A0E-9929D8A218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76173-E0CE-644C-CE07-4B2630149FAB}"/>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5" name="Footer Placeholder 4">
            <a:extLst>
              <a:ext uri="{FF2B5EF4-FFF2-40B4-BE49-F238E27FC236}">
                <a16:creationId xmlns:a16="http://schemas.microsoft.com/office/drawing/2014/main" id="{2893BD22-0A78-F89C-ADA4-6F97A2F75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00E20-E879-CC2C-7233-6D6DF72234E3}"/>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222553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3A313-E464-EB17-4E30-1E73D2CFFE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F5268-C5D1-1925-3D3D-6D77617B1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74A69-688F-44F3-A291-614B7A9E101D}"/>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5" name="Footer Placeholder 4">
            <a:extLst>
              <a:ext uri="{FF2B5EF4-FFF2-40B4-BE49-F238E27FC236}">
                <a16:creationId xmlns:a16="http://schemas.microsoft.com/office/drawing/2014/main" id="{809356D5-9FE6-A91E-16D5-64ADAE78F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593D4-2750-DAC6-3A8D-11524D800B6A}"/>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6319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350D-B743-F5A1-B956-886DBF676A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0EA92-77AA-AA5D-CA4B-C8B2A7D00E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C155-6E50-852E-F762-05D8997A2615}"/>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5" name="Footer Placeholder 4">
            <a:extLst>
              <a:ext uri="{FF2B5EF4-FFF2-40B4-BE49-F238E27FC236}">
                <a16:creationId xmlns:a16="http://schemas.microsoft.com/office/drawing/2014/main" id="{91A0DE60-EB38-BBA0-A605-DD964DB4B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744F1-ECBE-DA42-FA43-6E67F1E53FF8}"/>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242632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C598-0D2B-3790-F56A-D7036077C1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15E0AA-2BB2-064A-8479-D7E49183E9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199303-02D7-773A-8187-1C99893ACEAB}"/>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5" name="Footer Placeholder 4">
            <a:extLst>
              <a:ext uri="{FF2B5EF4-FFF2-40B4-BE49-F238E27FC236}">
                <a16:creationId xmlns:a16="http://schemas.microsoft.com/office/drawing/2014/main" id="{1A34BBFE-B4AF-B236-6BCA-F14E2EF12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2646A-D48A-4B33-20F4-DD4FB5B17E28}"/>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204826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8FA3-8DB2-5580-1B47-953DB2AFF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203B7-CCB7-5DAE-3A5C-408541764E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4FBD9-DFCD-DC03-1A7A-0FCBEDBC36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FF606-4F98-1CB1-EEBF-95B2C8B59DDD}"/>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6" name="Footer Placeholder 5">
            <a:extLst>
              <a:ext uri="{FF2B5EF4-FFF2-40B4-BE49-F238E27FC236}">
                <a16:creationId xmlns:a16="http://schemas.microsoft.com/office/drawing/2014/main" id="{EF86D0F7-57A9-BAA5-0623-03DA3497E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B46B0-9396-A018-A1C5-B89CF43D1922}"/>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188574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0E75-1300-A1E0-2F96-E4B29DFD3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B05DCF-57CF-E498-B098-C7096B1B3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025D6-F0BF-7834-FAFA-4B6C7BE63A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126DF3-21D3-2C8D-5F1A-7C64B558A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C0F72-EA61-BF45-A29D-2AD51EB77B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C79BB-46D1-816A-23BE-EE1C262A6119}"/>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8" name="Footer Placeholder 7">
            <a:extLst>
              <a:ext uri="{FF2B5EF4-FFF2-40B4-BE49-F238E27FC236}">
                <a16:creationId xmlns:a16="http://schemas.microsoft.com/office/drawing/2014/main" id="{531EA71C-45B5-3805-DF9A-A2D610355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1179FB-A587-84D3-A27F-5ED7DB2E46F6}"/>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407979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9F71-EA4E-1730-7A08-51864637D2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E810A5-39F6-611B-F69B-2D311354B9D1}"/>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4" name="Footer Placeholder 3">
            <a:extLst>
              <a:ext uri="{FF2B5EF4-FFF2-40B4-BE49-F238E27FC236}">
                <a16:creationId xmlns:a16="http://schemas.microsoft.com/office/drawing/2014/main" id="{8ED8CEC1-B947-AFA4-E06B-837022546D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7BD26E-32A2-5ED2-FC2E-BB88697DF478}"/>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400751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62BEC2-1DC1-258E-1BA7-DB71ABA6AAC4}"/>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3" name="Footer Placeholder 2">
            <a:extLst>
              <a:ext uri="{FF2B5EF4-FFF2-40B4-BE49-F238E27FC236}">
                <a16:creationId xmlns:a16="http://schemas.microsoft.com/office/drawing/2014/main" id="{81B58DF6-AB4C-0288-4E35-589829B967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EDCA57-D34C-4044-0C6D-E83C78BA07E5}"/>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9282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0A7B-D373-1B27-624A-2F5AB797C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839D36-F4F2-2F92-4FA2-D2B8FA4A8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E7B5B8-47BD-F653-B4E0-003D904E0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AABC7-FC2D-744D-929B-25D9A615C9E4}"/>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6" name="Footer Placeholder 5">
            <a:extLst>
              <a:ext uri="{FF2B5EF4-FFF2-40B4-BE49-F238E27FC236}">
                <a16:creationId xmlns:a16="http://schemas.microsoft.com/office/drawing/2014/main" id="{73AED78B-0EB1-C28C-F6B1-7A3BB0E5F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6B209-D958-3613-DCB0-7DBF03D09A86}"/>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232777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16C9-22FF-5E84-3B3E-2B9DA3524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D535A-7732-2100-3462-D80DA3E8D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BA5AC7-7298-5C54-B68C-722F4538F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53775-3FA2-ED19-397B-2D0E4EA4B432}"/>
              </a:ext>
            </a:extLst>
          </p:cNvPr>
          <p:cNvSpPr>
            <a:spLocks noGrp="1"/>
          </p:cNvSpPr>
          <p:nvPr>
            <p:ph type="dt" sz="half" idx="10"/>
          </p:nvPr>
        </p:nvSpPr>
        <p:spPr/>
        <p:txBody>
          <a:bodyPr/>
          <a:lstStyle/>
          <a:p>
            <a:fld id="{F8595596-AAA9-A040-AE29-FA61BFC33060}" type="datetimeFigureOut">
              <a:rPr lang="en-US" smtClean="0"/>
              <a:t>3/31/25</a:t>
            </a:fld>
            <a:endParaRPr lang="en-US"/>
          </a:p>
        </p:txBody>
      </p:sp>
      <p:sp>
        <p:nvSpPr>
          <p:cNvPr id="6" name="Footer Placeholder 5">
            <a:extLst>
              <a:ext uri="{FF2B5EF4-FFF2-40B4-BE49-F238E27FC236}">
                <a16:creationId xmlns:a16="http://schemas.microsoft.com/office/drawing/2014/main" id="{5B68E2FD-5830-E6FD-AF78-0BDD9815FF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BD6FF-5E68-A5BD-796F-84B79C8D808A}"/>
              </a:ext>
            </a:extLst>
          </p:cNvPr>
          <p:cNvSpPr>
            <a:spLocks noGrp="1"/>
          </p:cNvSpPr>
          <p:nvPr>
            <p:ph type="sldNum" sz="quarter" idx="12"/>
          </p:nvPr>
        </p:nvSpPr>
        <p:spPr/>
        <p:txBody>
          <a:bodyPr/>
          <a:lstStyle/>
          <a:p>
            <a:fld id="{7FDACB1F-D575-144B-A685-9231C72CC1F1}" type="slidenum">
              <a:rPr lang="en-US" smtClean="0"/>
              <a:t>‹#›</a:t>
            </a:fld>
            <a:endParaRPr lang="en-US"/>
          </a:p>
        </p:txBody>
      </p:sp>
    </p:spTree>
    <p:extLst>
      <p:ext uri="{BB962C8B-B14F-4D97-AF65-F5344CB8AC3E}">
        <p14:creationId xmlns:p14="http://schemas.microsoft.com/office/powerpoint/2010/main" val="112231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73539-E3E1-7A77-1EC1-25CCB6FCB0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D2F15-0A92-2728-5B9C-01AC3EF87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44AF4-8542-20EF-C2C1-CE684A3C5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595596-AAA9-A040-AE29-FA61BFC33060}" type="datetimeFigureOut">
              <a:rPr lang="en-US" smtClean="0"/>
              <a:t>3/31/25</a:t>
            </a:fld>
            <a:endParaRPr lang="en-US"/>
          </a:p>
        </p:txBody>
      </p:sp>
      <p:sp>
        <p:nvSpPr>
          <p:cNvPr id="5" name="Footer Placeholder 4">
            <a:extLst>
              <a:ext uri="{FF2B5EF4-FFF2-40B4-BE49-F238E27FC236}">
                <a16:creationId xmlns:a16="http://schemas.microsoft.com/office/drawing/2014/main" id="{DD15FEAA-B2E8-1AA7-FF4B-1A3786AA7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3486EA-82B3-5608-7038-9541F737FB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DACB1F-D575-144B-A685-9231C72CC1F1}" type="slidenum">
              <a:rPr lang="en-US" smtClean="0"/>
              <a:t>‹#›</a:t>
            </a:fld>
            <a:endParaRPr lang="en-US"/>
          </a:p>
        </p:txBody>
      </p:sp>
    </p:spTree>
    <p:extLst>
      <p:ext uri="{BB962C8B-B14F-4D97-AF65-F5344CB8AC3E}">
        <p14:creationId xmlns:p14="http://schemas.microsoft.com/office/powerpoint/2010/main" val="2048308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BE2A7D-E91E-09FF-8321-A402EA935B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6349" y="0"/>
            <a:ext cx="4093416" cy="6858000"/>
          </a:xfrm>
          <a:prstGeom prst="rect">
            <a:avLst/>
          </a:prstGeom>
        </p:spPr>
      </p:pic>
      <p:pic>
        <p:nvPicPr>
          <p:cNvPr id="6" name="Picture 5" descr="A book cover with text on it&#10;&#10;AI-generated content may be incorrect.">
            <a:extLst>
              <a:ext uri="{FF2B5EF4-FFF2-40B4-BE49-F238E27FC236}">
                <a16:creationId xmlns:a16="http://schemas.microsoft.com/office/drawing/2014/main" id="{1B7EDEAE-B31F-BC7E-10B7-F1ED13597F12}"/>
              </a:ext>
            </a:extLst>
          </p:cNvPr>
          <p:cNvPicPr>
            <a:picLocks noChangeAspect="1"/>
          </p:cNvPicPr>
          <p:nvPr/>
        </p:nvPicPr>
        <p:blipFill>
          <a:blip r:embed="rId3"/>
          <a:stretch>
            <a:fillRect/>
          </a:stretch>
        </p:blipFill>
        <p:spPr>
          <a:xfrm>
            <a:off x="6732105" y="1106"/>
            <a:ext cx="4040720" cy="6240668"/>
          </a:xfrm>
          <a:prstGeom prst="rect">
            <a:avLst/>
          </a:prstGeom>
        </p:spPr>
      </p:pic>
      <p:sp>
        <p:nvSpPr>
          <p:cNvPr id="8" name="TextBox 7">
            <a:extLst>
              <a:ext uri="{FF2B5EF4-FFF2-40B4-BE49-F238E27FC236}">
                <a16:creationId xmlns:a16="http://schemas.microsoft.com/office/drawing/2014/main" id="{EA6DB144-89A5-50A5-6E5B-BEFBA931DACF}"/>
              </a:ext>
            </a:extLst>
          </p:cNvPr>
          <p:cNvSpPr txBox="1"/>
          <p:nvPr/>
        </p:nvSpPr>
        <p:spPr>
          <a:xfrm>
            <a:off x="6553200" y="6360961"/>
            <a:ext cx="6096000" cy="369332"/>
          </a:xfrm>
          <a:prstGeom prst="rect">
            <a:avLst/>
          </a:prstGeom>
          <a:noFill/>
        </p:spPr>
        <p:txBody>
          <a:bodyPr wrap="square">
            <a:spAutoFit/>
          </a:bodyPr>
          <a:lstStyle/>
          <a:p>
            <a:r>
              <a:rPr lang="en-US" dirty="0"/>
              <a:t>https://</a:t>
            </a:r>
            <a:r>
              <a:rPr lang="en-US" dirty="0" err="1"/>
              <a:t>www.columbia.edu</a:t>
            </a:r>
            <a:r>
              <a:rPr lang="en-US" dirty="0"/>
              <a:t>/~hds2/learning/</a:t>
            </a:r>
          </a:p>
        </p:txBody>
      </p:sp>
    </p:spTree>
    <p:extLst>
      <p:ext uri="{BB962C8B-B14F-4D97-AF65-F5344CB8AC3E}">
        <p14:creationId xmlns:p14="http://schemas.microsoft.com/office/powerpoint/2010/main" val="1120252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amurai armor&#10;&#10;AI-generated content may be incorrect.">
            <a:extLst>
              <a:ext uri="{FF2B5EF4-FFF2-40B4-BE49-F238E27FC236}">
                <a16:creationId xmlns:a16="http://schemas.microsoft.com/office/drawing/2014/main" id="{3BB9C57B-0A5D-612C-0165-EA2AD3D17D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1180" y="-55307"/>
            <a:ext cx="3287367" cy="6968613"/>
          </a:xfrm>
          <a:prstGeom prst="rect">
            <a:avLst/>
          </a:prstGeom>
        </p:spPr>
      </p:pic>
      <p:pic>
        <p:nvPicPr>
          <p:cNvPr id="7" name="Picture 6" descr="A close-up of a armor&#10;&#10;AI-generated content may be incorrect.">
            <a:extLst>
              <a:ext uri="{FF2B5EF4-FFF2-40B4-BE49-F238E27FC236}">
                <a16:creationId xmlns:a16="http://schemas.microsoft.com/office/drawing/2014/main" id="{DAD4E460-CFCB-CF48-680A-E5AF50CEE1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2040" y="0"/>
            <a:ext cx="3000237" cy="7005630"/>
          </a:xfrm>
          <a:prstGeom prst="rect">
            <a:avLst/>
          </a:prstGeom>
        </p:spPr>
      </p:pic>
      <p:pic>
        <p:nvPicPr>
          <p:cNvPr id="11" name="Picture 10" descr="A close-up of a suit of armor&#10;&#10;AI-generated content may be incorrect.">
            <a:extLst>
              <a:ext uri="{FF2B5EF4-FFF2-40B4-BE49-F238E27FC236}">
                <a16:creationId xmlns:a16="http://schemas.microsoft.com/office/drawing/2014/main" id="{FDF22D5B-228F-CAC9-BBAD-DABA3527BB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19384" y="-27653"/>
            <a:ext cx="3411566" cy="6913306"/>
          </a:xfrm>
          <a:prstGeom prst="rect">
            <a:avLst/>
          </a:prstGeom>
        </p:spPr>
      </p:pic>
    </p:spTree>
    <p:extLst>
      <p:ext uri="{BB962C8B-B14F-4D97-AF65-F5344CB8AC3E}">
        <p14:creationId xmlns:p14="http://schemas.microsoft.com/office/powerpoint/2010/main" val="865777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A35A-BB70-05B9-31C3-8F0746CE736D}"/>
            </a:ext>
          </a:extLst>
        </p:cNvPr>
        <p:cNvGrpSpPr/>
        <p:nvPr/>
      </p:nvGrpSpPr>
      <p:grpSpPr>
        <a:xfrm>
          <a:off x="0" y="0"/>
          <a:ext cx="0" cy="0"/>
          <a:chOff x="0" y="0"/>
          <a:chExt cx="0" cy="0"/>
        </a:xfrm>
      </p:grpSpPr>
      <p:pic>
        <p:nvPicPr>
          <p:cNvPr id="3" name="Picture 2" descr="A close-up of a letter&#10;&#10;AI-generated content may be incorrect.">
            <a:extLst>
              <a:ext uri="{FF2B5EF4-FFF2-40B4-BE49-F238E27FC236}">
                <a16:creationId xmlns:a16="http://schemas.microsoft.com/office/drawing/2014/main" id="{3579B693-A0CE-65E0-0C69-77108978CD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2718" y="0"/>
            <a:ext cx="9726563" cy="6858000"/>
          </a:xfrm>
          <a:prstGeom prst="rect">
            <a:avLst/>
          </a:prstGeom>
        </p:spPr>
      </p:pic>
    </p:spTree>
    <p:extLst>
      <p:ext uri="{BB962C8B-B14F-4D97-AF65-F5344CB8AC3E}">
        <p14:creationId xmlns:p14="http://schemas.microsoft.com/office/powerpoint/2010/main" val="86256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E2E5-6894-B047-7D8C-7C6A322B39D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EBFACDA-E7E4-2FF2-1009-AE4E034EF908}"/>
              </a:ext>
            </a:extLst>
          </p:cNvPr>
          <p:cNvPicPr>
            <a:picLocks noChangeAspect="1"/>
          </p:cNvPicPr>
          <p:nvPr/>
        </p:nvPicPr>
        <p:blipFill>
          <a:blip r:embed="rId2"/>
          <a:stretch>
            <a:fillRect/>
          </a:stretch>
        </p:blipFill>
        <p:spPr>
          <a:xfrm>
            <a:off x="3824169" y="0"/>
            <a:ext cx="4543661" cy="6858000"/>
          </a:xfrm>
          <a:prstGeom prst="rect">
            <a:avLst/>
          </a:prstGeom>
        </p:spPr>
      </p:pic>
    </p:spTree>
    <p:extLst>
      <p:ext uri="{BB962C8B-B14F-4D97-AF65-F5344CB8AC3E}">
        <p14:creationId xmlns:p14="http://schemas.microsoft.com/office/powerpoint/2010/main" val="308895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with writing on it&#10;&#10;AI-generated content may be incorrect.">
            <a:extLst>
              <a:ext uri="{FF2B5EF4-FFF2-40B4-BE49-F238E27FC236}">
                <a16:creationId xmlns:a16="http://schemas.microsoft.com/office/drawing/2014/main" id="{A393527A-AD61-9860-6851-CF90E0BA078F}"/>
              </a:ext>
            </a:extLst>
          </p:cNvPr>
          <p:cNvPicPr>
            <a:picLocks noChangeAspect="1"/>
          </p:cNvPicPr>
          <p:nvPr/>
        </p:nvPicPr>
        <p:blipFill>
          <a:blip r:embed="rId3"/>
          <a:stretch>
            <a:fillRect/>
          </a:stretch>
        </p:blipFill>
        <p:spPr>
          <a:xfrm>
            <a:off x="3949148" y="-19386"/>
            <a:ext cx="4762732" cy="6877385"/>
          </a:xfrm>
          <a:prstGeom prst="rect">
            <a:avLst/>
          </a:prstGeom>
        </p:spPr>
      </p:pic>
    </p:spTree>
    <p:extLst>
      <p:ext uri="{BB962C8B-B14F-4D97-AF65-F5344CB8AC3E}">
        <p14:creationId xmlns:p14="http://schemas.microsoft.com/office/powerpoint/2010/main" val="425625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B925-2B83-D1C6-B878-6F4955089AD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C89406-F184-EBCC-1BB9-6911AE852414}"/>
              </a:ext>
            </a:extLst>
          </p:cNvPr>
          <p:cNvSpPr txBox="1"/>
          <p:nvPr/>
        </p:nvSpPr>
        <p:spPr>
          <a:xfrm>
            <a:off x="9435548" y="1325217"/>
            <a:ext cx="2054560" cy="4349909"/>
          </a:xfrm>
          <a:prstGeom prst="rect">
            <a:avLst/>
          </a:prstGeom>
          <a:noFill/>
        </p:spPr>
        <p:txBody>
          <a:bodyPr wrap="square">
            <a:spAutoFit/>
          </a:bodyPr>
          <a:lstStyle/>
          <a:p>
            <a:pPr>
              <a:buNone/>
            </a:pPr>
            <a:br>
              <a:rPr lang="en-US" dirty="0">
                <a:effectLst/>
                <a:latin typeface="Times New Roman" panose="02020603050405020304" pitchFamily="18" charset="0"/>
              </a:rPr>
            </a:br>
            <a:endParaRPr lang="en-US" dirty="0">
              <a:effectLst/>
              <a:latin typeface="Times New Roman" panose="02020603050405020304" pitchFamily="18" charset="0"/>
            </a:endParaRPr>
          </a:p>
          <a:p>
            <a:pPr>
              <a:buNone/>
            </a:pPr>
            <a:br>
              <a:rPr lang="en-US" dirty="0">
                <a:effectLst/>
                <a:latin typeface="Times New Roman" panose="02020603050405020304" pitchFamily="18" charset="0"/>
              </a:rPr>
            </a:br>
            <a:endParaRPr lang="en-US" dirty="0">
              <a:effectLst/>
              <a:latin typeface="Times New Roman" panose="02020603050405020304" pitchFamily="18" charset="0"/>
            </a:endParaRPr>
          </a:p>
          <a:p>
            <a:pPr>
              <a:spcBef>
                <a:spcPts val="765"/>
              </a:spcBef>
            </a:pPr>
            <a:r>
              <a:rPr lang="en-US" b="1" dirty="0">
                <a:effectLst/>
                <a:latin typeface="Times New Roman" panose="02020603050405020304" pitchFamily="18" charset="0"/>
              </a:rPr>
              <a:t>Figure 2. </a:t>
            </a:r>
            <a:r>
              <a:rPr lang="en-US" dirty="0">
                <a:effectLst/>
                <a:latin typeface="Times New Roman" panose="02020603050405020304" pitchFamily="18" charset="0"/>
              </a:rPr>
              <a:t>The fragments of human bone recovered during the excavation are colored blue. The diagram shows the mandible at the top, the skull in the middle, and the long bones below.</a:t>
            </a:r>
          </a:p>
        </p:txBody>
      </p:sp>
      <p:pic>
        <p:nvPicPr>
          <p:cNvPr id="6" name="Picture 5">
            <a:extLst>
              <a:ext uri="{FF2B5EF4-FFF2-40B4-BE49-F238E27FC236}">
                <a16:creationId xmlns:a16="http://schemas.microsoft.com/office/drawing/2014/main" id="{C59A45BE-03FD-10E8-643F-FD15CD7879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44660" y="0"/>
            <a:ext cx="5102679" cy="6858000"/>
          </a:xfrm>
          <a:prstGeom prst="rect">
            <a:avLst/>
          </a:prstGeom>
        </p:spPr>
      </p:pic>
    </p:spTree>
    <p:extLst>
      <p:ext uri="{BB962C8B-B14F-4D97-AF65-F5344CB8AC3E}">
        <p14:creationId xmlns:p14="http://schemas.microsoft.com/office/powerpoint/2010/main" val="1984386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B61D-F408-2899-221D-768DE5FAAEBF}"/>
            </a:ext>
          </a:extLst>
        </p:cNvPr>
        <p:cNvGrpSpPr/>
        <p:nvPr/>
      </p:nvGrpSpPr>
      <p:grpSpPr>
        <a:xfrm>
          <a:off x="0" y="0"/>
          <a:ext cx="0" cy="0"/>
          <a:chOff x="0" y="0"/>
          <a:chExt cx="0" cy="0"/>
        </a:xfrm>
      </p:grpSpPr>
      <p:pic>
        <p:nvPicPr>
          <p:cNvPr id="3" name="Picture 2" descr="A stone structure with a few steps&#10;&#10;AI-generated content may be incorrect.">
            <a:extLst>
              <a:ext uri="{FF2B5EF4-FFF2-40B4-BE49-F238E27FC236}">
                <a16:creationId xmlns:a16="http://schemas.microsoft.com/office/drawing/2014/main" id="{439841B7-BB6F-6537-8137-C0BBB4E1DB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027" y="0"/>
            <a:ext cx="10313260" cy="6869934"/>
          </a:xfrm>
          <a:prstGeom prst="rect">
            <a:avLst/>
          </a:prstGeom>
        </p:spPr>
      </p:pic>
    </p:spTree>
    <p:extLst>
      <p:ext uri="{BB962C8B-B14F-4D97-AF65-F5344CB8AC3E}">
        <p14:creationId xmlns:p14="http://schemas.microsoft.com/office/powerpoint/2010/main" val="230441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7A96-F1BE-7D5C-8010-4688B78D15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F5ECFE-77A5-97D2-09C2-2DB9FDE55B74}"/>
              </a:ext>
            </a:extLst>
          </p:cNvPr>
          <p:cNvPicPr>
            <a:picLocks noChangeAspect="1"/>
          </p:cNvPicPr>
          <p:nvPr/>
        </p:nvPicPr>
        <p:blipFill>
          <a:blip r:embed="rId2"/>
          <a:stretch>
            <a:fillRect/>
          </a:stretch>
        </p:blipFill>
        <p:spPr>
          <a:xfrm>
            <a:off x="1539173" y="148138"/>
            <a:ext cx="8916792" cy="6709861"/>
          </a:xfrm>
          <a:prstGeom prst="rect">
            <a:avLst/>
          </a:prstGeom>
        </p:spPr>
      </p:pic>
    </p:spTree>
    <p:extLst>
      <p:ext uri="{BB962C8B-B14F-4D97-AF65-F5344CB8AC3E}">
        <p14:creationId xmlns:p14="http://schemas.microsoft.com/office/powerpoint/2010/main" val="51168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019E6-3004-E698-1D72-E024A04172A3}"/>
            </a:ext>
          </a:extLst>
        </p:cNvPr>
        <p:cNvGrpSpPr/>
        <p:nvPr/>
      </p:nvGrpSpPr>
      <p:grpSpPr>
        <a:xfrm>
          <a:off x="0" y="0"/>
          <a:ext cx="0" cy="0"/>
          <a:chOff x="0" y="0"/>
          <a:chExt cx="0" cy="0"/>
        </a:xfrm>
      </p:grpSpPr>
      <p:pic>
        <p:nvPicPr>
          <p:cNvPr id="3" name="Picture 2" descr="A close-up of a map&#10;&#10;AI-generated content may be incorrect.">
            <a:extLst>
              <a:ext uri="{FF2B5EF4-FFF2-40B4-BE49-F238E27FC236}">
                <a16:creationId xmlns:a16="http://schemas.microsoft.com/office/drawing/2014/main" id="{519707B5-33F8-2760-1893-7A70A58F4E32}"/>
              </a:ext>
            </a:extLst>
          </p:cNvPr>
          <p:cNvPicPr>
            <a:picLocks noChangeAspect="1"/>
          </p:cNvPicPr>
          <p:nvPr/>
        </p:nvPicPr>
        <p:blipFill>
          <a:blip r:embed="rId3"/>
          <a:stretch>
            <a:fillRect/>
          </a:stretch>
        </p:blipFill>
        <p:spPr>
          <a:xfrm>
            <a:off x="234042" y="66448"/>
            <a:ext cx="11295349" cy="6791552"/>
          </a:xfrm>
          <a:prstGeom prst="rect">
            <a:avLst/>
          </a:prstGeom>
        </p:spPr>
      </p:pic>
    </p:spTree>
    <p:extLst>
      <p:ext uri="{BB962C8B-B14F-4D97-AF65-F5344CB8AC3E}">
        <p14:creationId xmlns:p14="http://schemas.microsoft.com/office/powerpoint/2010/main" val="33548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540FB-0025-09B2-29F1-ED0A8AC36C3B}"/>
            </a:ext>
          </a:extLst>
        </p:cNvPr>
        <p:cNvGrpSpPr/>
        <p:nvPr/>
      </p:nvGrpSpPr>
      <p:grpSpPr>
        <a:xfrm>
          <a:off x="0" y="0"/>
          <a:ext cx="0" cy="0"/>
          <a:chOff x="0" y="0"/>
          <a:chExt cx="0" cy="0"/>
        </a:xfrm>
      </p:grpSpPr>
      <p:pic>
        <p:nvPicPr>
          <p:cNvPr id="3" name="Picture 2" descr="A drawing of a person in a room&#10;&#10;AI-generated content may be incorrect.">
            <a:extLst>
              <a:ext uri="{FF2B5EF4-FFF2-40B4-BE49-F238E27FC236}">
                <a16:creationId xmlns:a16="http://schemas.microsoft.com/office/drawing/2014/main" id="{10652C8F-8F63-9D04-4937-065E3EE06B02}"/>
              </a:ext>
            </a:extLst>
          </p:cNvPr>
          <p:cNvPicPr>
            <a:picLocks noChangeAspect="1"/>
          </p:cNvPicPr>
          <p:nvPr/>
        </p:nvPicPr>
        <p:blipFill>
          <a:blip r:embed="rId3"/>
          <a:stretch>
            <a:fillRect/>
          </a:stretch>
        </p:blipFill>
        <p:spPr>
          <a:xfrm>
            <a:off x="3898900" y="0"/>
            <a:ext cx="4394200" cy="6858000"/>
          </a:xfrm>
          <a:prstGeom prst="rect">
            <a:avLst/>
          </a:prstGeom>
        </p:spPr>
      </p:pic>
    </p:spTree>
    <p:extLst>
      <p:ext uri="{BB962C8B-B14F-4D97-AF65-F5344CB8AC3E}">
        <p14:creationId xmlns:p14="http://schemas.microsoft.com/office/powerpoint/2010/main" val="146827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3B887-AB6D-F950-0308-DA8815D3C178}"/>
            </a:ext>
          </a:extLst>
        </p:cNvPr>
        <p:cNvGrpSpPr/>
        <p:nvPr/>
      </p:nvGrpSpPr>
      <p:grpSpPr>
        <a:xfrm>
          <a:off x="0" y="0"/>
          <a:ext cx="0" cy="0"/>
          <a:chOff x="0" y="0"/>
          <a:chExt cx="0" cy="0"/>
        </a:xfrm>
      </p:grpSpPr>
      <p:pic>
        <p:nvPicPr>
          <p:cNvPr id="3" name="Picture 2" descr="A group of people standing in a room&#10;&#10;AI-generated content may be incorrect.">
            <a:extLst>
              <a:ext uri="{FF2B5EF4-FFF2-40B4-BE49-F238E27FC236}">
                <a16:creationId xmlns:a16="http://schemas.microsoft.com/office/drawing/2014/main" id="{0812715E-1D79-168D-ECE5-FD7BFB43E165}"/>
              </a:ext>
            </a:extLst>
          </p:cNvPr>
          <p:cNvPicPr>
            <a:picLocks noChangeAspect="1"/>
          </p:cNvPicPr>
          <p:nvPr/>
        </p:nvPicPr>
        <p:blipFill>
          <a:blip r:embed="rId3"/>
          <a:stretch>
            <a:fillRect/>
          </a:stretch>
        </p:blipFill>
        <p:spPr>
          <a:xfrm>
            <a:off x="1866584" y="0"/>
            <a:ext cx="8458832" cy="6858000"/>
          </a:xfrm>
          <a:prstGeom prst="rect">
            <a:avLst/>
          </a:prstGeom>
        </p:spPr>
      </p:pic>
    </p:spTree>
    <p:extLst>
      <p:ext uri="{BB962C8B-B14F-4D97-AF65-F5344CB8AC3E}">
        <p14:creationId xmlns:p14="http://schemas.microsoft.com/office/powerpoint/2010/main" val="199385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F943A62-3318-FF74-52E4-E82392D5E13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18773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1524E2-D3EC-E423-D43A-BC830899D92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in an elevator&#10;&#10;AI-generated content may be incorrect.">
            <a:extLst>
              <a:ext uri="{FF2B5EF4-FFF2-40B4-BE49-F238E27FC236}">
                <a16:creationId xmlns:a16="http://schemas.microsoft.com/office/drawing/2014/main" id="{4510315C-03D2-BB0B-7EA0-D34DAB444B9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1734" y="557189"/>
            <a:ext cx="4276956" cy="5743616"/>
          </a:xfrm>
          <a:prstGeom prst="rect">
            <a:avLst/>
          </a:prstGeom>
        </p:spPr>
      </p:pic>
      <p:pic>
        <p:nvPicPr>
          <p:cNvPr id="4" name="Picture 3" descr="A store front with a stone in the front&#10;&#10;AI-generated content may be incorrect.">
            <a:extLst>
              <a:ext uri="{FF2B5EF4-FFF2-40B4-BE49-F238E27FC236}">
                <a16:creationId xmlns:a16="http://schemas.microsoft.com/office/drawing/2014/main" id="{C1DFA461-2C06-C3BF-EF3D-19D9AA3EF17D}"/>
              </a:ext>
            </a:extLst>
          </p:cNvPr>
          <p:cNvPicPr>
            <a:picLocks noChangeAspect="1"/>
          </p:cNvPicPr>
          <p:nvPr/>
        </p:nvPicPr>
        <p:blipFill>
          <a:blip r:embed="rId4" cstate="print">
            <a:extLst>
              <a:ext uri="{28A0092B-C50C-407E-A947-70E740481C1C}">
                <a14:useLocalDpi xmlns:a14="http://schemas.microsoft.com/office/drawing/2010/main"/>
              </a:ext>
            </a:extLst>
          </a:blip>
          <a:srcRect r="-2" b="-2"/>
          <a:stretch/>
        </p:blipFill>
        <p:spPr>
          <a:xfrm>
            <a:off x="4772525" y="557189"/>
            <a:ext cx="7097742" cy="5743616"/>
          </a:xfrm>
          <a:prstGeom prst="rect">
            <a:avLst/>
          </a:prstGeom>
        </p:spPr>
      </p:pic>
    </p:spTree>
    <p:extLst>
      <p:ext uri="{BB962C8B-B14F-4D97-AF65-F5344CB8AC3E}">
        <p14:creationId xmlns:p14="http://schemas.microsoft.com/office/powerpoint/2010/main" val="150716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3FF02-BB05-EE98-56C3-6B157096208F}"/>
              </a:ext>
            </a:extLst>
          </p:cNvPr>
          <p:cNvPicPr>
            <a:picLocks noChangeAspect="1"/>
          </p:cNvPicPr>
          <p:nvPr/>
        </p:nvPicPr>
        <p:blipFill>
          <a:blip r:embed="rId3"/>
          <a:stretch>
            <a:fillRect/>
          </a:stretch>
        </p:blipFill>
        <p:spPr>
          <a:xfrm>
            <a:off x="1516673" y="0"/>
            <a:ext cx="9027817" cy="6760029"/>
          </a:xfrm>
          <a:prstGeom prst="rect">
            <a:avLst/>
          </a:prstGeom>
        </p:spPr>
      </p:pic>
    </p:spTree>
    <p:extLst>
      <p:ext uri="{BB962C8B-B14F-4D97-AF65-F5344CB8AC3E}">
        <p14:creationId xmlns:p14="http://schemas.microsoft.com/office/powerpoint/2010/main" val="165186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atue of a ship on a pier&#10;&#10;AI-generated content may be incorrect.">
            <a:extLst>
              <a:ext uri="{FF2B5EF4-FFF2-40B4-BE49-F238E27FC236}">
                <a16:creationId xmlns:a16="http://schemas.microsoft.com/office/drawing/2014/main" id="{F33EF5E1-39AB-7DF3-3295-570E35E8406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266384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3648D-E060-5626-8678-51E15FE30B3D}"/>
            </a:ext>
          </a:extLst>
        </p:cNvPr>
        <p:cNvGrpSpPr/>
        <p:nvPr/>
      </p:nvGrpSpPr>
      <p:grpSpPr>
        <a:xfrm>
          <a:off x="0" y="0"/>
          <a:ext cx="0" cy="0"/>
          <a:chOff x="0" y="0"/>
          <a:chExt cx="0" cy="0"/>
        </a:xfrm>
      </p:grpSpPr>
    </p:spTree>
    <p:extLst>
      <p:ext uri="{BB962C8B-B14F-4D97-AF65-F5344CB8AC3E}">
        <p14:creationId xmlns:p14="http://schemas.microsoft.com/office/powerpoint/2010/main" val="3695216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E9BE-C119-87E7-D221-20AA6DC69EAB}"/>
            </a:ext>
          </a:extLst>
        </p:cNvPr>
        <p:cNvGrpSpPr/>
        <p:nvPr/>
      </p:nvGrpSpPr>
      <p:grpSpPr>
        <a:xfrm>
          <a:off x="0" y="0"/>
          <a:ext cx="0" cy="0"/>
          <a:chOff x="0" y="0"/>
          <a:chExt cx="0" cy="0"/>
        </a:xfrm>
      </p:grpSpPr>
    </p:spTree>
    <p:extLst>
      <p:ext uri="{BB962C8B-B14F-4D97-AF65-F5344CB8AC3E}">
        <p14:creationId xmlns:p14="http://schemas.microsoft.com/office/powerpoint/2010/main" val="431744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CD854-E058-BC5F-BCA4-825B2482DEE5}"/>
            </a:ext>
          </a:extLst>
        </p:cNvPr>
        <p:cNvGrpSpPr/>
        <p:nvPr/>
      </p:nvGrpSpPr>
      <p:grpSpPr>
        <a:xfrm>
          <a:off x="0" y="0"/>
          <a:ext cx="0" cy="0"/>
          <a:chOff x="0" y="0"/>
          <a:chExt cx="0" cy="0"/>
        </a:xfrm>
      </p:grpSpPr>
    </p:spTree>
    <p:extLst>
      <p:ext uri="{BB962C8B-B14F-4D97-AF65-F5344CB8AC3E}">
        <p14:creationId xmlns:p14="http://schemas.microsoft.com/office/powerpoint/2010/main" val="3152249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D82E1-2D1C-FEA2-F9D9-0D7AE90A5020}"/>
            </a:ext>
          </a:extLst>
        </p:cNvPr>
        <p:cNvGrpSpPr/>
        <p:nvPr/>
      </p:nvGrpSpPr>
      <p:grpSpPr>
        <a:xfrm>
          <a:off x="0" y="0"/>
          <a:ext cx="0" cy="0"/>
          <a:chOff x="0" y="0"/>
          <a:chExt cx="0" cy="0"/>
        </a:xfrm>
      </p:grpSpPr>
    </p:spTree>
    <p:extLst>
      <p:ext uri="{BB962C8B-B14F-4D97-AF65-F5344CB8AC3E}">
        <p14:creationId xmlns:p14="http://schemas.microsoft.com/office/powerpoint/2010/main" val="1249297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writing&#10;&#10;AI-generated content may be incorrect.">
            <a:extLst>
              <a:ext uri="{FF2B5EF4-FFF2-40B4-BE49-F238E27FC236}">
                <a16:creationId xmlns:a16="http://schemas.microsoft.com/office/drawing/2014/main" id="{D273C023-0201-4CA9-E2C1-840880E5FCCF}"/>
              </a:ext>
            </a:extLst>
          </p:cNvPr>
          <p:cNvPicPr>
            <a:picLocks noChangeAspect="1"/>
          </p:cNvPicPr>
          <p:nvPr/>
        </p:nvPicPr>
        <p:blipFill>
          <a:blip r:embed="rId3"/>
          <a:stretch>
            <a:fillRect/>
          </a:stretch>
        </p:blipFill>
        <p:spPr>
          <a:xfrm>
            <a:off x="3552738" y="0"/>
            <a:ext cx="5086523" cy="6858000"/>
          </a:xfrm>
          <a:prstGeom prst="rect">
            <a:avLst/>
          </a:prstGeom>
        </p:spPr>
      </p:pic>
    </p:spTree>
    <p:extLst>
      <p:ext uri="{BB962C8B-B14F-4D97-AF65-F5344CB8AC3E}">
        <p14:creationId xmlns:p14="http://schemas.microsoft.com/office/powerpoint/2010/main" val="3822647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418F8-E60D-B6D0-A5D3-660E0CCB528D}"/>
            </a:ext>
          </a:extLst>
        </p:cNvPr>
        <p:cNvGrpSpPr/>
        <p:nvPr/>
      </p:nvGrpSpPr>
      <p:grpSpPr>
        <a:xfrm>
          <a:off x="0" y="0"/>
          <a:ext cx="0" cy="0"/>
          <a:chOff x="0" y="0"/>
          <a:chExt cx="0" cy="0"/>
        </a:xfrm>
      </p:grpSpPr>
      <p:pic>
        <p:nvPicPr>
          <p:cNvPr id="3" name="Picture 2" descr="A close up of a letter&#10;&#10;AI-generated content may be incorrect.">
            <a:extLst>
              <a:ext uri="{FF2B5EF4-FFF2-40B4-BE49-F238E27FC236}">
                <a16:creationId xmlns:a16="http://schemas.microsoft.com/office/drawing/2014/main" id="{5720892E-2432-EF52-74ED-0026CD161DCE}"/>
              </a:ext>
            </a:extLst>
          </p:cNvPr>
          <p:cNvPicPr>
            <a:picLocks noChangeAspect="1"/>
          </p:cNvPicPr>
          <p:nvPr/>
        </p:nvPicPr>
        <p:blipFill>
          <a:blip r:embed="rId3"/>
          <a:stretch>
            <a:fillRect/>
          </a:stretch>
        </p:blipFill>
        <p:spPr>
          <a:xfrm>
            <a:off x="0" y="586408"/>
            <a:ext cx="12813754" cy="5685183"/>
          </a:xfrm>
          <a:prstGeom prst="rect">
            <a:avLst/>
          </a:prstGeom>
        </p:spPr>
      </p:pic>
    </p:spTree>
    <p:extLst>
      <p:ext uri="{BB962C8B-B14F-4D97-AF65-F5344CB8AC3E}">
        <p14:creationId xmlns:p14="http://schemas.microsoft.com/office/powerpoint/2010/main" val="193472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etter&#10;&#10;AI-generated content may be incorrect.">
            <a:extLst>
              <a:ext uri="{FF2B5EF4-FFF2-40B4-BE49-F238E27FC236}">
                <a16:creationId xmlns:a16="http://schemas.microsoft.com/office/drawing/2014/main" id="{A45F4A6F-4F8E-4A5C-6040-821B6D452AD3}"/>
              </a:ext>
            </a:extLst>
          </p:cNvPr>
          <p:cNvPicPr>
            <a:picLocks noChangeAspect="1"/>
          </p:cNvPicPr>
          <p:nvPr/>
        </p:nvPicPr>
        <p:blipFill>
          <a:blip r:embed="rId3"/>
          <a:stretch>
            <a:fillRect/>
          </a:stretch>
        </p:blipFill>
        <p:spPr>
          <a:xfrm>
            <a:off x="2879541" y="-4072"/>
            <a:ext cx="6436737" cy="6862072"/>
          </a:xfrm>
          <a:prstGeom prst="rect">
            <a:avLst/>
          </a:prstGeom>
        </p:spPr>
      </p:pic>
    </p:spTree>
    <p:extLst>
      <p:ext uri="{BB962C8B-B14F-4D97-AF65-F5344CB8AC3E}">
        <p14:creationId xmlns:p14="http://schemas.microsoft.com/office/powerpoint/2010/main" val="1890349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document&#10;&#10;AI-generated content may be incorrect.">
            <a:extLst>
              <a:ext uri="{FF2B5EF4-FFF2-40B4-BE49-F238E27FC236}">
                <a16:creationId xmlns:a16="http://schemas.microsoft.com/office/drawing/2014/main" id="{6198693F-EBB4-ED0A-C19C-54D3E66C6DA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91209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AI-generated content may be incorrect.">
            <a:extLst>
              <a:ext uri="{FF2B5EF4-FFF2-40B4-BE49-F238E27FC236}">
                <a16:creationId xmlns:a16="http://schemas.microsoft.com/office/drawing/2014/main" id="{B05F597F-CE53-81DA-E76F-43B0809CF6C4}"/>
              </a:ext>
            </a:extLst>
          </p:cNvPr>
          <p:cNvPicPr>
            <a:picLocks noGrp="1" noChangeAspect="1"/>
          </p:cNvPicPr>
          <p:nvPr>
            <p:ph idx="1"/>
          </p:nvPr>
        </p:nvPicPr>
        <p:blipFill>
          <a:blip r:embed="rId3"/>
          <a:stretch>
            <a:fillRect/>
          </a:stretch>
        </p:blipFill>
        <p:spPr>
          <a:xfrm>
            <a:off x="1694985" y="60997"/>
            <a:ext cx="7489372" cy="6736005"/>
          </a:xfrm>
        </p:spPr>
      </p:pic>
    </p:spTree>
    <p:extLst>
      <p:ext uri="{BB962C8B-B14F-4D97-AF65-F5344CB8AC3E}">
        <p14:creationId xmlns:p14="http://schemas.microsoft.com/office/powerpoint/2010/main" val="253174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garment&#10;&#10;Description automatically generated with medium confidence">
            <a:extLst>
              <a:ext uri="{FF2B5EF4-FFF2-40B4-BE49-F238E27FC236}">
                <a16:creationId xmlns:a16="http://schemas.microsoft.com/office/drawing/2014/main" id="{C4528FC8-51F0-777E-92E7-7E77AD494CD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9075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309E-665D-7A70-0980-0466B680DA42}"/>
            </a:ext>
          </a:extLst>
        </p:cNvPr>
        <p:cNvGrpSpPr/>
        <p:nvPr/>
      </p:nvGrpSpPr>
      <p:grpSpPr>
        <a:xfrm>
          <a:off x="0" y="0"/>
          <a:ext cx="0" cy="0"/>
          <a:chOff x="0" y="0"/>
          <a:chExt cx="0" cy="0"/>
        </a:xfrm>
      </p:grpSpPr>
      <p:pic>
        <p:nvPicPr>
          <p:cNvPr id="3" name="Picture 2" descr="A close-up of a samurai armor&#10;&#10;AI-generated content may be incorrect.">
            <a:extLst>
              <a:ext uri="{FF2B5EF4-FFF2-40B4-BE49-F238E27FC236}">
                <a16:creationId xmlns:a16="http://schemas.microsoft.com/office/drawing/2014/main" id="{51486A47-412F-E043-66C1-8FFF91205A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58817" y="-87245"/>
            <a:ext cx="5221357" cy="6961809"/>
          </a:xfrm>
          <a:prstGeom prst="rect">
            <a:avLst/>
          </a:prstGeom>
        </p:spPr>
      </p:pic>
    </p:spTree>
    <p:extLst>
      <p:ext uri="{BB962C8B-B14F-4D97-AF65-F5344CB8AC3E}">
        <p14:creationId xmlns:p14="http://schemas.microsoft.com/office/powerpoint/2010/main" val="200276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324</TotalTime>
  <Words>662</Words>
  <Application>Microsoft Macintosh PowerPoint</Application>
  <PresentationFormat>Widescreen</PresentationFormat>
  <Paragraphs>35</Paragraphs>
  <Slides>26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Aptos Display</vt:lpstr>
      <vt:lpstr>Arial</vt:lpstr>
      <vt:lpstr>Calibri</vt:lpstr>
      <vt:lpstr>Noto Sans JP</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D. Conlan</dc:creator>
  <cp:lastModifiedBy>Brandon R. Ermita</cp:lastModifiedBy>
  <cp:revision>25</cp:revision>
  <dcterms:created xsi:type="dcterms:W3CDTF">2025-03-15T21:08:03Z</dcterms:created>
  <dcterms:modified xsi:type="dcterms:W3CDTF">2025-03-31T14:54:03Z</dcterms:modified>
</cp:coreProperties>
</file>