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56" r:id="rId2"/>
    <p:sldId id="273" r:id="rId3"/>
    <p:sldId id="257" r:id="rId4"/>
    <p:sldId id="286" r:id="rId5"/>
    <p:sldId id="274" r:id="rId6"/>
    <p:sldId id="265" r:id="rId7"/>
    <p:sldId id="258" r:id="rId8"/>
    <p:sldId id="259" r:id="rId9"/>
    <p:sldId id="275" r:id="rId10"/>
    <p:sldId id="260" r:id="rId11"/>
    <p:sldId id="268" r:id="rId12"/>
    <p:sldId id="269" r:id="rId13"/>
    <p:sldId id="271" r:id="rId14"/>
    <p:sldId id="276" r:id="rId15"/>
    <p:sldId id="263" r:id="rId16"/>
    <p:sldId id="267" r:id="rId17"/>
    <p:sldId id="277" r:id="rId18"/>
    <p:sldId id="285" r:id="rId19"/>
    <p:sldId id="283" r:id="rId20"/>
    <p:sldId id="262" r:id="rId21"/>
    <p:sldId id="282" r:id="rId22"/>
    <p:sldId id="278" r:id="rId23"/>
    <p:sldId id="287" r:id="rId24"/>
    <p:sldId id="284" r:id="rId25"/>
    <p:sldId id="280" r:id="rId26"/>
    <p:sldId id="290" r:id="rId27"/>
    <p:sldId id="288" r:id="rId28"/>
    <p:sldId id="289" r:id="rId29"/>
    <p:sldId id="291" r:id="rId30"/>
    <p:sldId id="292" r:id="rId31"/>
    <p:sldId id="293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82"/>
    <p:restoredTop sz="94737"/>
  </p:normalViewPr>
  <p:slideViewPr>
    <p:cSldViewPr snapToGrid="0" snapToObjects="1">
      <p:cViewPr varScale="1">
        <p:scale>
          <a:sx n="129" d="100"/>
          <a:sy n="129" d="100"/>
        </p:scale>
        <p:origin x="168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9A4C78-7E27-6C48-BF88-87E0DCB86A0D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53228A-5876-D348-8AF4-FAA450BDA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274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b="0" i="0">
                <a:solidFill>
                  <a:srgbClr val="0F0F0F"/>
                </a:solidFill>
                <a:effectLst/>
                <a:latin typeface="ËÎÌå"/>
              </a:rPr>
              <a:t>君不見走馬川行雪海邊，平沙莽莽黃入天。</a:t>
            </a:r>
            <a:br>
              <a:rPr lang="ja-JP" altLang="en-US"/>
            </a:br>
            <a:r>
              <a:rPr lang="ja-JP" altLang="en-US" b="0" i="0">
                <a:solidFill>
                  <a:srgbClr val="0F0F0F"/>
                </a:solidFill>
                <a:effectLst/>
                <a:latin typeface="ËÎÌå"/>
              </a:rPr>
              <a:t>輪臺九月風夜吼，一川碎石大如鬥，隨風滿地石亂走。</a:t>
            </a:r>
            <a:br>
              <a:rPr lang="ja-JP" altLang="en-US"/>
            </a:br>
            <a:r>
              <a:rPr lang="ja-JP" altLang="en-US" b="0" i="0">
                <a:solidFill>
                  <a:srgbClr val="0F0F0F"/>
                </a:solidFill>
                <a:effectLst/>
                <a:latin typeface="ËÎÌå"/>
              </a:rPr>
              <a:t>匈奴草黃馬正肥，金山西見煙塵飛，漢家大將西出師。</a:t>
            </a:r>
            <a:br>
              <a:rPr lang="ja-JP" altLang="en-US"/>
            </a:br>
            <a:r>
              <a:rPr lang="ja-JP" altLang="en-US" b="0" i="0">
                <a:solidFill>
                  <a:srgbClr val="0F0F0F"/>
                </a:solidFill>
                <a:effectLst/>
                <a:latin typeface="ËÎÌå"/>
              </a:rPr>
              <a:t>將軍金甲夜不脫，半夜軍行戈相撥，風頭如刀面如割。</a:t>
            </a:r>
            <a:br>
              <a:rPr lang="ja-JP" altLang="en-US"/>
            </a:br>
            <a:r>
              <a:rPr lang="ja-JP" altLang="en-US" b="0" i="0">
                <a:solidFill>
                  <a:srgbClr val="0F0F0F"/>
                </a:solidFill>
                <a:effectLst/>
                <a:latin typeface="ËÎÌå"/>
              </a:rPr>
              <a:t>馬毛帶雪汗氣蒸，五花連錢旋作冰，幕中草檄硯水凝。</a:t>
            </a:r>
            <a:br>
              <a:rPr lang="ja-JP" altLang="en-US"/>
            </a:br>
            <a:r>
              <a:rPr lang="ja-JP" altLang="en-US" b="0" i="0">
                <a:solidFill>
                  <a:srgbClr val="0F0F0F"/>
                </a:solidFill>
                <a:effectLst/>
                <a:latin typeface="ËÎÌå"/>
              </a:rPr>
              <a:t>虜騎聞之應膽懾，料知短兵不敢接，車師西門佇獻捷。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53228A-5876-D348-8AF4-FAA450BDA1B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435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b="0" i="0">
                <a:solidFill>
                  <a:srgbClr val="0F0F0F"/>
                </a:solidFill>
                <a:effectLst/>
                <a:latin typeface="����"/>
              </a:rPr>
              <a:t>长安百万家，出门无所之。岂敢尚幽独，与世实参差。</a:t>
            </a:r>
            <a:br>
              <a:rPr lang="ja-JP" altLang="en-US"/>
            </a:br>
            <a:r>
              <a:rPr lang="ja-JP" altLang="en-US" b="0" i="0">
                <a:solidFill>
                  <a:srgbClr val="0F0F0F"/>
                </a:solidFill>
                <a:effectLst/>
                <a:latin typeface="����"/>
              </a:rPr>
              <a:t>古人虽已死，书上有其辞。开卷读且想，千载若相期。</a:t>
            </a:r>
            <a:br>
              <a:rPr lang="ja-JP" altLang="en-US"/>
            </a:br>
            <a:r>
              <a:rPr lang="ja-JP" altLang="en-US" b="0" i="0">
                <a:solidFill>
                  <a:srgbClr val="0F0F0F"/>
                </a:solidFill>
                <a:effectLst/>
                <a:latin typeface="����"/>
              </a:rPr>
              <a:t>出门各有道，我道方未夷。且于此中息，天命不吾欺。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53228A-5876-D348-8AF4-FAA450BDA1B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929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53228A-5876-D348-8AF4-FAA450BDA1B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799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500" y="1676401"/>
            <a:ext cx="8001000" cy="2424766"/>
          </a:xfrm>
        </p:spPr>
        <p:txBody>
          <a:bodyPr anchor="b" anchorCtr="0">
            <a:noAutofit/>
          </a:bodyPr>
          <a:lstStyle>
            <a:lvl1pPr>
              <a:defRPr sz="5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500" y="4419600"/>
            <a:ext cx="8001000" cy="1219200"/>
          </a:xfrm>
        </p:spPr>
        <p:txBody>
          <a:bodyPr/>
          <a:lstStyle>
            <a:lvl1pPr marL="0" indent="0" algn="ctr"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standardRu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100" y="4191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434609"/>
            <a:ext cx="3749040" cy="1709928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2551176"/>
            <a:ext cx="3749040" cy="3145536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Aft>
                <a:spcPts val="100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ort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898" y="2305609"/>
            <a:ext cx="2495550" cy="9525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parAv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8222">
            <a:off x="6798020" y="538594"/>
            <a:ext cx="1808485" cy="51671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150174">
            <a:off x="4827538" y="836203"/>
            <a:ext cx="3657600" cy="4937760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924825"/>
            <a:ext cx="8001000" cy="1709928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" y="4800600"/>
            <a:ext cx="8001000" cy="1219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Aft>
                <a:spcPts val="30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ortRu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4225" y="4666129"/>
            <a:ext cx="2495550" cy="9525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55093">
            <a:off x="2359666" y="458370"/>
            <a:ext cx="4424669" cy="3079124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 descr="parAv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8222">
            <a:off x="6835967" y="278688"/>
            <a:ext cx="1695954" cy="4845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924825"/>
            <a:ext cx="8001000" cy="1709928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" y="4800600"/>
            <a:ext cx="8001000" cy="1219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Aft>
                <a:spcPts val="30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ortRu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4225" y="4666129"/>
            <a:ext cx="2495550" cy="9525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parAv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85255">
            <a:off x="2866028" y="3182426"/>
            <a:ext cx="1695954" cy="484558"/>
          </a:xfrm>
          <a:prstGeom prst="rect">
            <a:avLst/>
          </a:prstGeom>
        </p:spPr>
      </p:pic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 rot="150321">
            <a:off x="4329929" y="546774"/>
            <a:ext cx="4163077" cy="2961146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31750" dir="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80673">
            <a:off x="699762" y="451178"/>
            <a:ext cx="4163077" cy="2961146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900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3480" y="4800600"/>
            <a:ext cx="3246120" cy="1188720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>
              <a:spcAft>
                <a:spcPts val="300"/>
              </a:spcAft>
              <a:buNone/>
              <a:defRPr sz="2000">
                <a:solidFill>
                  <a:schemeClr val="tx1"/>
                </a:solidFill>
                <a:latin typeface="Mistral" pitchFamily="66" charset="0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 rot="253865">
            <a:off x="4415567" y="369110"/>
            <a:ext cx="3794703" cy="2729767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60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0973137">
            <a:off x="530124" y="631160"/>
            <a:ext cx="3837559" cy="2604282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 rot="470783">
            <a:off x="708565" y="3070624"/>
            <a:ext cx="3918749" cy="2827517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114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 rot="21240000">
            <a:off x="4717562" y="3396154"/>
            <a:ext cx="3474720" cy="1097280"/>
          </a:xfrm>
        </p:spPr>
        <p:txBody>
          <a:bodyPr vert="horz" lIns="91440" tIns="45720" rIns="91440" bIns="45720" rtlCol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spcAft>
                <a:spcPts val="300"/>
              </a:spcAft>
              <a:buNone/>
              <a:defRPr sz="2800" kern="1200">
                <a:solidFill>
                  <a:schemeClr val="tx1"/>
                </a:solidFill>
                <a:latin typeface="Mistral" pitchFamily="66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US"/>
              <a:t>Click to edit Master title style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" y="4876800"/>
            <a:ext cx="3048000" cy="118872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Aft>
                <a:spcPts val="300"/>
              </a:spcAft>
              <a:buNone/>
              <a:defRPr sz="2000" kern="1200">
                <a:solidFill>
                  <a:schemeClr val="tx1"/>
                </a:solidFill>
                <a:latin typeface="Mistral" pitchFamily="66" charset="0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Picture 14" descr="parAv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8222">
            <a:off x="7428515" y="2619243"/>
            <a:ext cx="1580737" cy="451639"/>
          </a:xfrm>
          <a:prstGeom prst="rect">
            <a:avLst/>
          </a:prstGeom>
        </p:spPr>
      </p:pic>
      <p:pic>
        <p:nvPicPr>
          <p:cNvPr id="11" name="Picture 10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22260">
            <a:off x="6339646" y="604321"/>
            <a:ext cx="1610332" cy="2025115"/>
          </a:xfrm>
          <a:prstGeom prst="rect">
            <a:avLst/>
          </a:prstGeom>
        </p:spPr>
      </p:pic>
      <p:pic>
        <p:nvPicPr>
          <p:cNvPr id="13" name="Picture 12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22260">
            <a:off x="4891846" y="985321"/>
            <a:ext cx="1610332" cy="2025115"/>
          </a:xfrm>
          <a:prstGeom prst="rect">
            <a:avLst/>
          </a:prstGeom>
        </p:spPr>
      </p:pic>
      <p:sp>
        <p:nvSpPr>
          <p:cNvPr id="16" name="Picture Placeholder 2"/>
          <p:cNvSpPr>
            <a:spLocks noGrp="1"/>
          </p:cNvSpPr>
          <p:nvPr>
            <p:ph type="pic" idx="14"/>
          </p:nvPr>
        </p:nvSpPr>
        <p:spPr>
          <a:xfrm rot="247118">
            <a:off x="5075220" y="1165774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7" name="Picture Placeholder 2"/>
          <p:cNvSpPr>
            <a:spLocks noGrp="1"/>
          </p:cNvSpPr>
          <p:nvPr>
            <p:ph type="pic" idx="15"/>
          </p:nvPr>
        </p:nvSpPr>
        <p:spPr>
          <a:xfrm rot="271248">
            <a:off x="6523020" y="784774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 rot="253865">
            <a:off x="4519045" y="2873698"/>
            <a:ext cx="3931920" cy="2834640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6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193488">
            <a:off x="610678" y="450635"/>
            <a:ext cx="3931920" cy="2834640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 rot="21240000">
            <a:off x="455724" y="3551615"/>
            <a:ext cx="3474720" cy="1097280"/>
          </a:xfrm>
        </p:spPr>
        <p:txBody>
          <a:bodyPr vert="horz" lIns="91440" tIns="45720" rIns="91440" bIns="45720" rtlCol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spcAft>
                <a:spcPts val="300"/>
              </a:spcAft>
              <a:buNone/>
              <a:defRPr sz="2800" kern="1200">
                <a:solidFill>
                  <a:schemeClr val="tx1"/>
                </a:solidFill>
                <a:latin typeface="Mistral" pitchFamily="66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US"/>
              <a:t>Click to edit Master title style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2286000" indent="-457200">
              <a:defRPr/>
            </a:lvl6pPr>
            <a:lvl7pPr marL="2286000" indent="-457200">
              <a:defRPr/>
            </a:lvl7pPr>
            <a:lvl8pPr marL="2286000" indent="-457200">
              <a:defRPr/>
            </a:lvl8pPr>
            <a:lvl9pPr marL="2286000" indent="-457200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tandard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1524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634" y="577849"/>
            <a:ext cx="1882589" cy="5461001"/>
          </a:xfrm>
        </p:spPr>
        <p:txBody>
          <a:bodyPr vert="eaVert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224" y="577849"/>
            <a:ext cx="5768788" cy="5461001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vertical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2859" y="1562100"/>
            <a:ext cx="152400" cy="37338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tandard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1524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500" y="2057401"/>
            <a:ext cx="8001000" cy="2424766"/>
          </a:xfrm>
        </p:spPr>
        <p:txBody>
          <a:bodyPr anchor="b" anchorCtr="0">
            <a:noAutofit/>
          </a:bodyPr>
          <a:lstStyle>
            <a:lvl1pPr>
              <a:defRPr sz="5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500" y="4800600"/>
            <a:ext cx="8001000" cy="1219200"/>
          </a:xfrm>
        </p:spPr>
        <p:txBody>
          <a:bodyPr/>
          <a:lstStyle>
            <a:lvl1pPr marL="0" indent="0" algn="ctr"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standardRu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100" y="4572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66660">
            <a:off x="5138374" y="599839"/>
            <a:ext cx="1610332" cy="2025115"/>
          </a:xfrm>
          <a:prstGeom prst="rect">
            <a:avLst/>
          </a:prstGeom>
        </p:spPr>
      </p:pic>
      <p:pic>
        <p:nvPicPr>
          <p:cNvPr id="11" name="Picture 10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29776">
            <a:off x="2072772" y="555386"/>
            <a:ext cx="1610332" cy="2025115"/>
          </a:xfrm>
          <a:prstGeom prst="rect">
            <a:avLst/>
          </a:prstGeom>
        </p:spPr>
      </p:pic>
      <p:sp>
        <p:nvSpPr>
          <p:cNvPr id="12" name="Picture Placeholder 2"/>
          <p:cNvSpPr>
            <a:spLocks noGrp="1"/>
          </p:cNvSpPr>
          <p:nvPr>
            <p:ph type="pic" idx="14"/>
          </p:nvPr>
        </p:nvSpPr>
        <p:spPr>
          <a:xfrm rot="21254634">
            <a:off x="2256146" y="735839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3" name="Picture Placeholder 2"/>
          <p:cNvSpPr>
            <a:spLocks noGrp="1"/>
          </p:cNvSpPr>
          <p:nvPr>
            <p:ph type="pic" idx="15"/>
          </p:nvPr>
        </p:nvSpPr>
        <p:spPr>
          <a:xfrm rot="21315648">
            <a:off x="5321748" y="780292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pic>
        <p:nvPicPr>
          <p:cNvPr id="14" name="Picture 13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1790">
            <a:off x="3591963" y="936015"/>
            <a:ext cx="1610332" cy="2025115"/>
          </a:xfrm>
          <a:prstGeom prst="rect">
            <a:avLst/>
          </a:prstGeom>
        </p:spPr>
      </p:pic>
      <p:sp>
        <p:nvSpPr>
          <p:cNvPr id="17" name="Picture Placeholder 2"/>
          <p:cNvSpPr>
            <a:spLocks noGrp="1"/>
          </p:cNvSpPr>
          <p:nvPr>
            <p:ph type="pic" idx="17"/>
          </p:nvPr>
        </p:nvSpPr>
        <p:spPr>
          <a:xfrm rot="100778">
            <a:off x="3775337" y="1116468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1282700"/>
            <a:ext cx="8001000" cy="1917700"/>
          </a:xfrm>
        </p:spPr>
        <p:txBody>
          <a:bodyPr anchor="b" anchorCtr="0">
            <a:noAutofit/>
          </a:bodyPr>
          <a:lstStyle>
            <a:lvl1pPr algn="ctr">
              <a:defRPr sz="5600" b="0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3644153"/>
            <a:ext cx="8001000" cy="833718"/>
          </a:xfrm>
        </p:spPr>
        <p:txBody>
          <a:bodyPr anchor="t" anchorCtr="0"/>
          <a:lstStyle>
            <a:lvl1pPr marL="0" indent="0" algn="ctr">
              <a:spcAft>
                <a:spcPts val="0"/>
              </a:spcAft>
              <a:buNone/>
              <a:defRPr sz="20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standard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33528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8001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936751"/>
            <a:ext cx="3749040" cy="4102100"/>
          </a:xfrm>
        </p:spPr>
        <p:txBody>
          <a:bodyPr>
            <a:normAutofit/>
          </a:bodyPr>
          <a:lstStyle>
            <a:lvl1pPr>
              <a:spcAft>
                <a:spcPts val="1600"/>
              </a:spcAft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23460" y="1936751"/>
            <a:ext cx="3749040" cy="4102100"/>
          </a:xfrm>
        </p:spPr>
        <p:txBody>
          <a:bodyPr>
            <a:normAutofit/>
          </a:bodyPr>
          <a:lstStyle>
            <a:lvl1pPr>
              <a:spcAft>
                <a:spcPts val="1600"/>
              </a:spcAft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standard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1524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8001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874838"/>
            <a:ext cx="3749040" cy="639762"/>
          </a:xfrm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" y="2590800"/>
            <a:ext cx="3749040" cy="3448050"/>
          </a:xfrm>
        </p:spPr>
        <p:txBody>
          <a:bodyPr>
            <a:normAutofit/>
          </a:bodyPr>
          <a:lstStyle>
            <a:lvl1pPr>
              <a:spcAft>
                <a:spcPts val="1400"/>
              </a:spcAft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3460" y="1874838"/>
            <a:ext cx="3749040" cy="639762"/>
          </a:xfrm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3460" y="2590800"/>
            <a:ext cx="3749040" cy="3448050"/>
          </a:xfrm>
        </p:spPr>
        <p:txBody>
          <a:bodyPr>
            <a:normAutofit/>
          </a:bodyPr>
          <a:lstStyle>
            <a:lvl1pPr>
              <a:spcAft>
                <a:spcPts val="1400"/>
              </a:spcAft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standard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1524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153" y="443752"/>
            <a:ext cx="3749040" cy="1707777"/>
          </a:xfrm>
        </p:spPr>
        <p:txBody>
          <a:bodyPr anchor="b">
            <a:noAutofit/>
          </a:bodyPr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7494" y="430306"/>
            <a:ext cx="3749040" cy="560854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2000"/>
            </a:lvl6pPr>
            <a:lvl7pPr marL="2290763" indent="-461963">
              <a:defRPr sz="2000"/>
            </a:lvl7pPr>
            <a:lvl8pPr marL="2290763" indent="-461963">
              <a:defRPr sz="2000"/>
            </a:lvl8pPr>
            <a:lvl9pPr marL="2290763" indent="-461963"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6153" y="2554940"/>
            <a:ext cx="3749040" cy="3146613"/>
          </a:xfrm>
        </p:spPr>
        <p:txBody>
          <a:bodyPr>
            <a:normAutofit/>
          </a:bodyPr>
          <a:lstStyle>
            <a:lvl1pPr marL="0" indent="0" algn="ctr">
              <a:spcAft>
                <a:spcPts val="1000"/>
              </a:spcAft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short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898" y="2305609"/>
            <a:ext cx="2495550" cy="9525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PageOverlay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1500" y="6158753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8001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905000"/>
            <a:ext cx="80010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72100" y="6158753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A4A6734C-E115-4BC5-9FB0-F9BF6FABFDA0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46220" y="6158753"/>
            <a:ext cx="10515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0"/>
        </a:spcBef>
        <a:spcAft>
          <a:spcPts val="2000"/>
        </a:spcAft>
        <a:buFont typeface="Wingdings 2" pitchFamily="18" charset="2"/>
        <a:buChar char="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0"/>
        </a:spcBef>
        <a:spcAft>
          <a:spcPts val="1000"/>
        </a:spcAft>
        <a:buClr>
          <a:schemeClr val="bg2"/>
        </a:buClr>
        <a:buFont typeface="Wingdings 2" pitchFamily="18" charset="2"/>
        <a:buChar char="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0"/>
        </a:spcBef>
        <a:spcAft>
          <a:spcPts val="1000"/>
        </a:spcAft>
        <a:buFont typeface="Wingdings 2" pitchFamily="18" charset="2"/>
        <a:buChar char="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ts val="0"/>
        </a:spcBef>
        <a:spcAft>
          <a:spcPts val="1000"/>
        </a:spcAft>
        <a:buClr>
          <a:schemeClr val="bg2"/>
        </a:buClr>
        <a:buFont typeface="Wingdings 2" pitchFamily="18" charset="2"/>
        <a:buChar char="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ts val="0"/>
        </a:spcBef>
        <a:spcAft>
          <a:spcPts val="1000"/>
        </a:spcAft>
        <a:buFont typeface="Wingdings 2" pitchFamily="18" charset="2"/>
        <a:buChar char="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indent="-461963" algn="l" defTabSz="914400" rtl="0" eaLnBrk="1" latinLnBrk="0" hangingPunct="1">
        <a:spcBef>
          <a:spcPts val="0"/>
        </a:spcBef>
        <a:spcAft>
          <a:spcPts val="600"/>
        </a:spcAft>
        <a:buClr>
          <a:schemeClr val="bg2"/>
        </a:buClr>
        <a:buFont typeface="Wingdings 2" pitchFamily="18" charset="2"/>
        <a:buChar char="ò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3205163" indent="-461963" algn="l" defTabSz="914400" rtl="0" eaLnBrk="1" latinLnBrk="0" hangingPunct="1">
        <a:spcBef>
          <a:spcPts val="0"/>
        </a:spcBef>
        <a:spcAft>
          <a:spcPts val="600"/>
        </a:spcAft>
        <a:buFont typeface="Wingdings 2" pitchFamily="18" charset="2"/>
        <a:buChar char="ò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3657600" indent="-461963" algn="l" defTabSz="914400" rtl="0" eaLnBrk="1" latinLnBrk="0" hangingPunct="1">
        <a:spcBef>
          <a:spcPts val="0"/>
        </a:spcBef>
        <a:spcAft>
          <a:spcPts val="600"/>
        </a:spcAft>
        <a:buClr>
          <a:schemeClr val="bg2"/>
        </a:buClr>
        <a:buFont typeface="Wingdings 2" pitchFamily="18" charset="2"/>
        <a:buChar char="ò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4119563" indent="-461963" algn="l" defTabSz="914400" rtl="0" eaLnBrk="1" latinLnBrk="0" hangingPunct="1">
        <a:spcBef>
          <a:spcPts val="0"/>
        </a:spcBef>
        <a:spcAft>
          <a:spcPts val="600"/>
        </a:spcAft>
        <a:buFont typeface="Wingdings 2" pitchFamily="18" charset="2"/>
        <a:buChar char="ò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7Rp4nMn-Gms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static.artmuseum.princeton.edu/asian-art/china/resources/landscape-painting/" TargetMode="Externa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/>
              <a:t>Voices from </a:t>
            </a:r>
            <a:br>
              <a:rPr lang="en-US" sz="4000" dirty="0"/>
            </a:br>
            <a:r>
              <a:rPr lang="en-US" sz="4000" dirty="0"/>
              <a:t>Tang (618-907) through Northern Song (960-1127) Dynasty China: </a:t>
            </a:r>
            <a:br>
              <a:rPr lang="en-US" sz="4000" dirty="0"/>
            </a:br>
            <a:r>
              <a:rPr lang="en-US" sz="4000" dirty="0"/>
              <a:t>Encounters across Boundaries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Presentation for NCTA Fall 2023</a:t>
            </a:r>
          </a:p>
          <a:p>
            <a:r>
              <a:rPr lang="en-US" i="1" dirty="0"/>
              <a:t>Anna M. Shields, Princeton University</a:t>
            </a:r>
          </a:p>
        </p:txBody>
      </p:sp>
    </p:spTree>
    <p:extLst>
      <p:ext uri="{BB962C8B-B14F-4D97-AF65-F5344CB8AC3E}">
        <p14:creationId xmlns:p14="http://schemas.microsoft.com/office/powerpoint/2010/main" val="3258464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969616" cy="44829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4113577"/>
            <a:ext cx="2685351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Jiayu</a:t>
            </a:r>
            <a:r>
              <a:rPr lang="en-US" dirty="0"/>
              <a:t> Pass, Gansu, China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0" y="4419600"/>
            <a:ext cx="5080000" cy="2438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6101" y="6310526"/>
            <a:ext cx="263405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Dunhuang</a:t>
            </a:r>
            <a:r>
              <a:rPr lang="en-US" dirty="0"/>
              <a:t> Caves, Gansu</a:t>
            </a:r>
          </a:p>
        </p:txBody>
      </p:sp>
    </p:spTree>
    <p:extLst>
      <p:ext uri="{BB962C8B-B14F-4D97-AF65-F5344CB8AC3E}">
        <p14:creationId xmlns:p14="http://schemas.microsoft.com/office/powerpoint/2010/main" val="4259422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From the Tang to the “Five Dynasties &amp; Ten Kingdoms”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880s Huang Chao Rebellion: </a:t>
            </a:r>
            <a:r>
              <a:rPr lang="en-US" dirty="0" err="1"/>
              <a:t>Chang’an</a:t>
            </a:r>
            <a:r>
              <a:rPr lang="en-US" dirty="0"/>
              <a:t> sacked, the city devastated &amp; abandoned as capital, people dispersed—beginning of the end</a:t>
            </a:r>
          </a:p>
          <a:p>
            <a:r>
              <a:rPr lang="en-US" dirty="0"/>
              <a:t>After 907: “Five Dynasties” in northern China &amp; “Ten Kingdoms” (independent regional polities) in Southern China—two (Sichuan &amp; Yangtze river basin) were very culturally vibrant</a:t>
            </a:r>
          </a:p>
          <a:p>
            <a:r>
              <a:rPr lang="en-US" dirty="0"/>
              <a:t>Old medieval aristocracy disappears; new people, cultural interests emerge over 10</a:t>
            </a:r>
            <a:r>
              <a:rPr lang="en-US" baseline="30000" dirty="0"/>
              <a:t>th</a:t>
            </a:r>
            <a:r>
              <a:rPr lang="en-US" dirty="0"/>
              <a:t> c</a:t>
            </a:r>
          </a:p>
          <a:p>
            <a:r>
              <a:rPr lang="en-US" dirty="0"/>
              <a:t>Zhao clan (military clan from the north) eventually reunifies China; founding of the Song Dynasty in 960 </a:t>
            </a:r>
          </a:p>
        </p:txBody>
      </p:sp>
    </p:spTree>
    <p:extLst>
      <p:ext uri="{BB962C8B-B14F-4D97-AF65-F5344CB8AC3E}">
        <p14:creationId xmlns:p14="http://schemas.microsoft.com/office/powerpoint/2010/main" val="2795045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0" y="0"/>
            <a:ext cx="67584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531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Transitions from Tang to Song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735138"/>
            <a:ext cx="7313613" cy="4802296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Emergence of a new elite: destruction of medieval aristocracy, replaced by Song “scholar-officials” </a:t>
            </a:r>
            <a:r>
              <a:rPr lang="en-US" dirty="0" err="1"/>
              <a:t>士</a:t>
            </a:r>
            <a:r>
              <a:rPr lang="zh-TW" altLang="en-US" dirty="0"/>
              <a:t>， 士大夫 </a:t>
            </a:r>
            <a:r>
              <a:rPr lang="en-US" dirty="0"/>
              <a:t>and their culture; growth of bureaucracy &amp; exam system</a:t>
            </a:r>
          </a:p>
          <a:p>
            <a:r>
              <a:rPr lang="en-US" dirty="0"/>
              <a:t>Commercial expansion, rapidly growing economy (cities, monetization, </a:t>
            </a:r>
            <a:r>
              <a:rPr lang="en-US" dirty="0" err="1"/>
              <a:t>mercantilization</a:t>
            </a:r>
            <a:r>
              <a:rPr lang="en-US" dirty="0"/>
              <a:t>, </a:t>
            </a:r>
            <a:r>
              <a:rPr lang="en-US" b="1" dirty="0"/>
              <a:t>printing</a:t>
            </a:r>
            <a:r>
              <a:rPr lang="en-US" dirty="0"/>
              <a:t>, trade)</a:t>
            </a:r>
          </a:p>
          <a:p>
            <a:r>
              <a:rPr lang="en-US" dirty="0"/>
              <a:t>Shifting southward: growth of southern economy, agriculture and loss of the north in 1127 (new capital at Hangzhou)</a:t>
            </a:r>
          </a:p>
          <a:p>
            <a:r>
              <a:rPr lang="en-US" dirty="0"/>
              <a:t>Emergence of new literati cultural activities: painting, book collecting, music, tea, etc. </a:t>
            </a:r>
          </a:p>
          <a:p>
            <a:r>
              <a:rPr lang="en-US" dirty="0"/>
              <a:t>“Turning inward”: rise of “Han” consciousness and national sentiment, particularly in contrast to </a:t>
            </a:r>
            <a:r>
              <a:rPr lang="en-US" dirty="0" err="1"/>
              <a:t>Khitan</a:t>
            </a:r>
            <a:r>
              <a:rPr lang="en-US" dirty="0"/>
              <a:t> &amp; Jurchen peoples</a:t>
            </a:r>
          </a:p>
        </p:txBody>
      </p:sp>
    </p:spTree>
    <p:extLst>
      <p:ext uri="{BB962C8B-B14F-4D97-AF65-F5344CB8AC3E}">
        <p14:creationId xmlns:p14="http://schemas.microsoft.com/office/powerpoint/2010/main" val="2158275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596F1-0EA2-385E-4157-7C844420F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Encounters across Spatial &amp; Conceptual Boundaries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CEABC2-7862-FFD7-EC08-0D86940D5A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frontier</a:t>
            </a:r>
          </a:p>
          <a:p>
            <a:r>
              <a:rPr lang="en-US" dirty="0"/>
              <a:t>The capital city</a:t>
            </a:r>
          </a:p>
          <a:p>
            <a:r>
              <a:rPr lang="en-US" dirty="0"/>
              <a:t>The unexplored south</a:t>
            </a:r>
          </a:p>
          <a:p>
            <a:r>
              <a:rPr lang="en-US" dirty="0"/>
              <a:t>The entertainment quarters</a:t>
            </a:r>
          </a:p>
          <a:p>
            <a:r>
              <a:rPr lang="en-US" dirty="0"/>
              <a:t>And others for future exploration….</a:t>
            </a:r>
          </a:p>
        </p:txBody>
      </p:sp>
    </p:spTree>
    <p:extLst>
      <p:ext uri="{BB962C8B-B14F-4D97-AF65-F5344CB8AC3E}">
        <p14:creationId xmlns:p14="http://schemas.microsoft.com/office/powerpoint/2010/main" val="1324992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Elites &amp; the Role of Literature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rise of the bureaucracy in Tang: role of the examination system (and the most prestigious </a:t>
            </a:r>
            <a:r>
              <a:rPr lang="en-US" i="1" dirty="0" err="1"/>
              <a:t>jinshi</a:t>
            </a:r>
            <a:r>
              <a:rPr lang="en-US" i="1" dirty="0"/>
              <a:t> </a:t>
            </a:r>
            <a:r>
              <a:rPr lang="zh-TW" altLang="en-US" dirty="0"/>
              <a:t>進士</a:t>
            </a:r>
            <a:r>
              <a:rPr lang="en-US" altLang="zh-TW" dirty="0"/>
              <a:t> examination) and emphasis on literary ability</a:t>
            </a:r>
            <a:endParaRPr lang="en-US" dirty="0"/>
          </a:p>
          <a:p>
            <a:r>
              <a:rPr lang="en-US" dirty="0"/>
              <a:t>Poetry as a competitive sport: ability to </a:t>
            </a:r>
            <a:r>
              <a:rPr lang="en-US" dirty="0" err="1"/>
              <a:t>compose</a:t>
            </a:r>
            <a:r>
              <a:rPr lang="en-US" dirty="0" err="1">
                <a:sym typeface="Wingdings"/>
              </a:rPr>
              <a:t>basic</a:t>
            </a:r>
            <a:r>
              <a:rPr lang="en-US" dirty="0">
                <a:sym typeface="Wingdings"/>
              </a:rPr>
              <a:t> skill for elite society</a:t>
            </a:r>
          </a:p>
          <a:p>
            <a:r>
              <a:rPr lang="en-US" dirty="0">
                <a:sym typeface="Wingdings"/>
              </a:rPr>
              <a:t>Not just poetry! Proliferation of forms of writing, occasions &amp; official functions of literary composition</a:t>
            </a:r>
          </a:p>
          <a:p>
            <a:r>
              <a:rPr lang="en-US" dirty="0">
                <a:sym typeface="Wingdings"/>
              </a:rPr>
              <a:t>Literary writing: how one made oneself known to the world and to posterity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977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F2DE463-3F97-374D-96DC-C49B3A33C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Poetry of the Northwestern Frontier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385641-4F19-7B08-9DCF-E2D13DCB5F54}"/>
              </a:ext>
            </a:extLst>
          </p:cNvPr>
          <p:cNvSpPr txBox="1"/>
          <p:nvPr/>
        </p:nvSpPr>
        <p:spPr>
          <a:xfrm>
            <a:off x="702527" y="1149064"/>
            <a:ext cx="7506927" cy="56015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Tang poet Cen Shen</a:t>
            </a:r>
            <a:r>
              <a:rPr lang="zh-TW" altLang="en-US" dirty="0"/>
              <a:t> 岑參</a:t>
            </a:r>
            <a:r>
              <a:rPr lang="en-US" altLang="zh-TW" dirty="0"/>
              <a:t> (715-770)</a:t>
            </a:r>
            <a:r>
              <a:rPr lang="en-US" dirty="0"/>
              <a:t>, “The Ballad of Running Horse River: </a:t>
            </a:r>
            <a:br>
              <a:rPr lang="en-US" dirty="0"/>
            </a:br>
            <a:r>
              <a:rPr lang="en-US" dirty="0"/>
              <a:t>Sending off the Army on a Western Campaign”</a:t>
            </a:r>
            <a:r>
              <a:rPr lang="zh-TW" altLang="en-US" dirty="0"/>
              <a:t> 走馬川行奉送出師西征</a:t>
            </a:r>
            <a:endParaRPr lang="en-US" dirty="0"/>
          </a:p>
          <a:p>
            <a:endParaRPr lang="en-US" dirty="0"/>
          </a:p>
          <a:p>
            <a:r>
              <a:rPr lang="en-US" sz="1600" dirty="0"/>
              <a:t>Have you not seen Running Horse River beside a sea of snow, </a:t>
            </a:r>
          </a:p>
          <a:p>
            <a:r>
              <a:rPr lang="en-US" sz="1600" dirty="0"/>
              <a:t>A vast expanse of level sands stretching yellow to the sky?</a:t>
            </a:r>
            <a:br>
              <a:rPr lang="en-US" sz="1600" dirty="0"/>
            </a:br>
            <a:r>
              <a:rPr lang="en-US" sz="1600" dirty="0"/>
              <a:t>At </a:t>
            </a:r>
            <a:r>
              <a:rPr lang="en-US" sz="1600" dirty="0" err="1"/>
              <a:t>Bugur</a:t>
            </a:r>
            <a:r>
              <a:rPr lang="en-US" sz="1600" dirty="0"/>
              <a:t> in the ninth month the winds are roaring by night,</a:t>
            </a:r>
            <a:br>
              <a:rPr lang="en-US" sz="1600" dirty="0"/>
            </a:br>
            <a:r>
              <a:rPr lang="en-US" sz="1600" dirty="0"/>
              <a:t>with a whole river of shattered stones as large as dippers,</a:t>
            </a:r>
            <a:br>
              <a:rPr lang="en-US" sz="1600" dirty="0"/>
            </a:br>
            <a:r>
              <a:rPr lang="en-US" sz="1600" dirty="0"/>
              <a:t>and along with the wind that fills the earth, the stones run tumultuously.</a:t>
            </a:r>
            <a:br>
              <a:rPr lang="en-US" sz="1600" dirty="0"/>
            </a:br>
            <a:r>
              <a:rPr lang="en-US" sz="1600" dirty="0"/>
              <a:t>When the </a:t>
            </a:r>
            <a:r>
              <a:rPr lang="en-US" sz="1600" dirty="0" err="1"/>
              <a:t>Xiongnu</a:t>
            </a:r>
            <a:r>
              <a:rPr lang="en-US" sz="1600" dirty="0"/>
              <a:t> grasses turn brown, the horses are at their sleekest,</a:t>
            </a:r>
            <a:br>
              <a:rPr lang="en-US" sz="1600" dirty="0"/>
            </a:br>
            <a:r>
              <a:rPr lang="en-US" sz="1600" dirty="0"/>
              <a:t>west of Golden Mountain we see smoke and dust flying:</a:t>
            </a:r>
            <a:br>
              <a:rPr lang="en-US" sz="1600" dirty="0"/>
            </a:br>
            <a:r>
              <a:rPr lang="en-US" sz="1600" dirty="0"/>
              <a:t>The House of Han’s Grand General is taking the army west.</a:t>
            </a:r>
            <a:br>
              <a:rPr lang="en-US" sz="1600" dirty="0"/>
            </a:br>
            <a:r>
              <a:rPr lang="en-US" sz="1600" dirty="0"/>
              <a:t>The general’s coat of mail is not removed by night,</a:t>
            </a:r>
            <a:br>
              <a:rPr lang="en-US" sz="1600" dirty="0"/>
            </a:br>
            <a:r>
              <a:rPr lang="en-US" sz="1600" dirty="0"/>
              <a:t>as the army moves on at midnight, pikes bump into each other,</a:t>
            </a:r>
            <a:br>
              <a:rPr lang="en-US" sz="1600" dirty="0"/>
            </a:br>
            <a:r>
              <a:rPr lang="en-US" sz="1600" dirty="0"/>
              <a:t>the edge of the wind is like a knife, faces are if as sliced.</a:t>
            </a:r>
          </a:p>
          <a:p>
            <a:r>
              <a:rPr lang="en-US" sz="1600" dirty="0"/>
              <a:t>The coats of horses are streaked with snow, steam rises from their sweat,</a:t>
            </a:r>
            <a:br>
              <a:rPr lang="en-US" sz="1600" dirty="0"/>
            </a:br>
            <a:r>
              <a:rPr lang="en-US" sz="1600" dirty="0"/>
              <a:t>dappled spots like linked coins instantly turn to ice,</a:t>
            </a:r>
            <a:br>
              <a:rPr lang="en-US" sz="1600" dirty="0"/>
            </a:br>
            <a:r>
              <a:rPr lang="en-US" sz="1600" dirty="0"/>
              <a:t>drafting indictments back in camp, the inkstone’s water freezes.</a:t>
            </a:r>
            <a:br>
              <a:rPr lang="en-US" sz="1600" dirty="0"/>
            </a:br>
            <a:r>
              <a:rPr lang="en-US" sz="1600" dirty="0"/>
              <a:t>When nomad horsemen hear of him, their hearts will surely quail,</a:t>
            </a:r>
            <a:br>
              <a:rPr lang="en-US" sz="1600" dirty="0"/>
            </a:br>
            <a:r>
              <a:rPr lang="en-US" sz="1600" dirty="0"/>
              <a:t>I think is they will never dare to cross their swords with ours:</a:t>
            </a:r>
            <a:br>
              <a:rPr lang="en-US" sz="1600" dirty="0"/>
            </a:br>
            <a:r>
              <a:rPr lang="en-US" sz="1600" dirty="0"/>
              <a:t>at the western gate of </a:t>
            </a:r>
            <a:r>
              <a:rPr lang="en-US" sz="1600" dirty="0" err="1"/>
              <a:t>Jushi</a:t>
            </a:r>
            <a:r>
              <a:rPr lang="en-US" sz="1600" dirty="0"/>
              <a:t> we await news of the victory.</a:t>
            </a:r>
          </a:p>
          <a:p>
            <a:endParaRPr lang="en-US" sz="1600" dirty="0"/>
          </a:p>
          <a:p>
            <a:r>
              <a:rPr lang="en-US" sz="1600" dirty="0"/>
              <a:t>--Translation adapted from Owen, </a:t>
            </a:r>
            <a:r>
              <a:rPr lang="en-US" sz="1600" i="1" dirty="0"/>
              <a:t>Anthology of Chinese Literature.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83432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7D57E-0094-3F83-F10D-921E93BC7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76" y="274638"/>
            <a:ext cx="8338324" cy="1143000"/>
          </a:xfrm>
        </p:spPr>
        <p:txBody>
          <a:bodyPr/>
          <a:lstStyle/>
          <a:p>
            <a:r>
              <a:rPr lang="en-US" sz="3200" dirty="0"/>
              <a:t>Coming to the Capital: </a:t>
            </a:r>
            <a:br>
              <a:rPr lang="en-US" sz="3200" dirty="0"/>
            </a:br>
            <a:r>
              <a:rPr lang="en-US" sz="3200" dirty="0"/>
              <a:t>Han Yu </a:t>
            </a:r>
            <a:r>
              <a:rPr lang="en-US" sz="3200" dirty="0" err="1"/>
              <a:t>韓愈</a:t>
            </a:r>
            <a:r>
              <a:rPr lang="en-US" sz="3200" dirty="0"/>
              <a:t> (Tang) and </a:t>
            </a:r>
            <a:r>
              <a:rPr lang="en-US" sz="3200" dirty="0" err="1"/>
              <a:t>Su</a:t>
            </a:r>
            <a:r>
              <a:rPr lang="en-US" sz="3200" dirty="0"/>
              <a:t> </a:t>
            </a:r>
            <a:r>
              <a:rPr lang="en-US" sz="3200" dirty="0" err="1"/>
              <a:t>Zhe</a:t>
            </a:r>
            <a:r>
              <a:rPr lang="zh-TW" altLang="en-US" sz="3200" dirty="0"/>
              <a:t> 蘇轍</a:t>
            </a:r>
            <a:r>
              <a:rPr lang="en-US" sz="3200" dirty="0"/>
              <a:t> (Song)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1EE69B-28E6-3ECA-BBB0-6881D1BA9A07}"/>
              </a:ext>
            </a:extLst>
          </p:cNvPr>
          <p:cNvSpPr txBox="1"/>
          <p:nvPr/>
        </p:nvSpPr>
        <p:spPr>
          <a:xfrm>
            <a:off x="326347" y="1417638"/>
            <a:ext cx="8912440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Tang dynasty writer Han Yu (768-824)</a:t>
            </a:r>
          </a:p>
          <a:p>
            <a:endParaRPr lang="en-US" dirty="0"/>
          </a:p>
          <a:p>
            <a:r>
              <a:rPr lang="en-US" dirty="0"/>
              <a:t>“Long ago, when I had just come of age, I was in the capital to sit for the ‘presented</a:t>
            </a:r>
            <a:br>
              <a:rPr lang="en-US" dirty="0"/>
            </a:br>
            <a:r>
              <a:rPr lang="en-US" dirty="0"/>
              <a:t>scholar’ examinations. I was poor and unable to support myself. Because the </a:t>
            </a:r>
            <a:br>
              <a:rPr lang="en-US" dirty="0"/>
            </a:br>
            <a:r>
              <a:rPr lang="en-US" dirty="0"/>
              <a:t>youngest son was my friend, I did obeisance before the horse of the Prince of </a:t>
            </a:r>
            <a:br>
              <a:rPr lang="en-US" dirty="0"/>
            </a:br>
            <a:r>
              <a:rPr lang="en-US" dirty="0" err="1"/>
              <a:t>Beiping</a:t>
            </a:r>
            <a:r>
              <a:rPr lang="en-US" dirty="0"/>
              <a:t> [Ma Sui]. He listened and commiserated with me, and so I was received</a:t>
            </a:r>
            <a:br>
              <a:rPr lang="en-US" dirty="0"/>
            </a:br>
            <a:r>
              <a:rPr lang="en-US" dirty="0"/>
              <a:t>at his mansion in the </a:t>
            </a:r>
            <a:r>
              <a:rPr lang="en-US" dirty="0" err="1"/>
              <a:t>Anyi</a:t>
            </a:r>
            <a:r>
              <a:rPr lang="en-US" dirty="0"/>
              <a:t> Ward. The prince was distressed at my poverty and gave </a:t>
            </a:r>
            <a:br>
              <a:rPr lang="en-US" dirty="0"/>
            </a:br>
            <a:r>
              <a:rPr lang="en-US" dirty="0"/>
              <a:t>me food and clothing. He sent for his two sons and ordered them to treat me as a guest...”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endParaRPr lang="en-US" dirty="0"/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ED4282-71F4-0998-1991-F387DCC38721}"/>
              </a:ext>
            </a:extLst>
          </p:cNvPr>
          <p:cNvSpPr txBox="1"/>
          <p:nvPr/>
        </p:nvSpPr>
        <p:spPr>
          <a:xfrm>
            <a:off x="482101" y="3725008"/>
            <a:ext cx="833555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Out the Door</a:t>
            </a:r>
            <a:r>
              <a:rPr lang="en-US" dirty="0"/>
              <a:t> </a:t>
            </a:r>
            <a:r>
              <a:rPr lang="en-US" dirty="0" err="1"/>
              <a:t>出門</a:t>
            </a:r>
            <a:br>
              <a:rPr lang="en-US" dirty="0"/>
            </a:br>
            <a:br>
              <a:rPr lang="en-US" dirty="0"/>
            </a:br>
            <a:r>
              <a:rPr lang="en-US" dirty="0" err="1"/>
              <a:t>Chang’an</a:t>
            </a:r>
            <a:r>
              <a:rPr lang="en-US" dirty="0"/>
              <a:t> has a million people, 		Past the door, for each there’s a way.</a:t>
            </a:r>
            <a:br>
              <a:rPr lang="en-US" dirty="0"/>
            </a:br>
            <a:r>
              <a:rPr lang="en-US" dirty="0"/>
              <a:t>but past my door I have nowhere to go.	My way is not easy just now.</a:t>
            </a:r>
            <a:br>
              <a:rPr lang="en-US" dirty="0"/>
            </a:br>
            <a:r>
              <a:rPr lang="en-US" dirty="0"/>
              <a:t>How can it be that I want to be secluded?,	But if I rest here a while,</a:t>
            </a:r>
            <a:br>
              <a:rPr lang="en-US" dirty="0"/>
            </a:br>
            <a:r>
              <a:rPr lang="en-US" dirty="0"/>
              <a:t>it’s actually the world that is at odds with me.	Heaven’s fate cannot betray me. </a:t>
            </a:r>
            <a:br>
              <a:rPr lang="en-US" dirty="0"/>
            </a:br>
            <a:r>
              <a:rPr lang="en-US" dirty="0"/>
              <a:t>Though the ancients are long dead,</a:t>
            </a:r>
            <a:br>
              <a:rPr lang="en-US" dirty="0"/>
            </a:br>
            <a:r>
              <a:rPr lang="en-US" dirty="0"/>
              <a:t>written in books are the words they left.</a:t>
            </a:r>
            <a:br>
              <a:rPr lang="en-US" dirty="0"/>
            </a:br>
            <a:r>
              <a:rPr lang="en-US" dirty="0"/>
              <a:t>I open my scrolls, then read and reflect--</a:t>
            </a:r>
            <a:br>
              <a:rPr lang="en-US" dirty="0"/>
            </a:br>
            <a:r>
              <a:rPr lang="en-US" dirty="0"/>
              <a:t>like meeting through a thousand years of time.	</a:t>
            </a:r>
            <a:r>
              <a:rPr lang="en-US" sz="1400" dirty="0"/>
              <a:t>--Translation adapted from Hartman, </a:t>
            </a:r>
            <a:r>
              <a:rPr lang="en-US" sz="1400" i="1" dirty="0"/>
              <a:t>Han </a:t>
            </a:r>
            <a:r>
              <a:rPr lang="en-US" sz="1400" i="1" dirty="0" err="1"/>
              <a:t>Yü</a:t>
            </a:r>
            <a:r>
              <a:rPr lang="en-US" sz="1400" i="1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415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550B42-9E32-6537-728C-222A72BCFE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260184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BF3806C-20DD-BB05-30F7-E4D1EC005908}"/>
              </a:ext>
            </a:extLst>
          </p:cNvPr>
          <p:cNvSpPr/>
          <p:nvPr/>
        </p:nvSpPr>
        <p:spPr>
          <a:xfrm>
            <a:off x="6079331" y="3914775"/>
            <a:ext cx="914400" cy="448056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953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D088962-A40E-59B4-930B-28E7664AA101}"/>
              </a:ext>
            </a:extLst>
          </p:cNvPr>
          <p:cNvSpPr txBox="1"/>
          <p:nvPr/>
        </p:nvSpPr>
        <p:spPr>
          <a:xfrm>
            <a:off x="384551" y="235484"/>
            <a:ext cx="8865440" cy="64633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Song dynasty writer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Zhe</a:t>
            </a:r>
            <a:r>
              <a:rPr lang="en-US" dirty="0"/>
              <a:t> (best known as brother of </a:t>
            </a:r>
            <a:r>
              <a:rPr lang="en-US" dirty="0" err="1"/>
              <a:t>Su</a:t>
            </a:r>
            <a:r>
              <a:rPr lang="en-US" dirty="0"/>
              <a:t> Shi), “Letter Presented </a:t>
            </a:r>
          </a:p>
          <a:p>
            <a:r>
              <a:rPr lang="en-US" dirty="0"/>
              <a:t>To Military Affairs Commissioner and Defender-in-Chief Han Qi” </a:t>
            </a:r>
            <a:r>
              <a:rPr lang="en-US" dirty="0" err="1"/>
              <a:t>上樞密使韓太尉書</a:t>
            </a:r>
            <a:endParaRPr lang="en-US" dirty="0"/>
          </a:p>
          <a:p>
            <a:endParaRPr lang="en-US" dirty="0"/>
          </a:p>
          <a:p>
            <a:r>
              <a:rPr lang="en-US" dirty="0"/>
              <a:t>“I am now nineteen [sui]. Those roamed with when I lived at home were no more than</a:t>
            </a:r>
            <a:br>
              <a:rPr lang="en-US" dirty="0"/>
            </a:br>
            <a:r>
              <a:rPr lang="en-US" dirty="0"/>
              <a:t>those of my neighborhood or village, and what I experienced did not exceed several</a:t>
            </a:r>
            <a:br>
              <a:rPr lang="en-US" dirty="0"/>
            </a:br>
            <a:r>
              <a:rPr lang="en-US" dirty="0"/>
              <a:t>hundred </a:t>
            </a:r>
            <a:r>
              <a:rPr lang="en-US" i="1" dirty="0"/>
              <a:t>li</a:t>
            </a:r>
            <a:r>
              <a:rPr lang="en-US" dirty="0"/>
              <a:t> in area—there were no high mountains or great wilds to climb and view</a:t>
            </a:r>
            <a:br>
              <a:rPr lang="en-US" dirty="0"/>
            </a:br>
            <a:r>
              <a:rPr lang="en-US" dirty="0"/>
              <a:t>in order to broaden myself. . . .I feared I would drown in this backwater, so I resolutely</a:t>
            </a:r>
            <a:br>
              <a:rPr lang="en-US" dirty="0"/>
            </a:br>
            <a:r>
              <a:rPr lang="en-US" dirty="0"/>
              <a:t>quitted my home to seek out the world’s extraordinary stories and grand spectacles,</a:t>
            </a:r>
            <a:br>
              <a:rPr lang="en-US" dirty="0"/>
            </a:br>
            <a:r>
              <a:rPr lang="en-US" dirty="0"/>
              <a:t>in order to comprehend the breadth and grandeur of Heaven and earth. </a:t>
            </a:r>
            <a:br>
              <a:rPr lang="en-US" dirty="0"/>
            </a:br>
            <a:r>
              <a:rPr lang="en-US" dirty="0"/>
              <a:t>I journeyed to the homelands of Qin and Han, unrestrainedly viewing the heights of</a:t>
            </a:r>
            <a:br>
              <a:rPr lang="en-US" dirty="0"/>
            </a:br>
            <a:r>
              <a:rPr lang="en-US" dirty="0" err="1"/>
              <a:t>Zhongnan</a:t>
            </a:r>
            <a:r>
              <a:rPr lang="en-US" dirty="0"/>
              <a:t> Mountain and the Ranges of Song and Hua; to the north I looked on the</a:t>
            </a:r>
            <a:br>
              <a:rPr lang="en-US" dirty="0"/>
            </a:br>
            <a:r>
              <a:rPr lang="en-US" dirty="0"/>
              <a:t>torrent of the Yellow River; stirred, I imagined seeing the renowned heroes of</a:t>
            </a:r>
            <a:br>
              <a:rPr lang="en-US" dirty="0"/>
            </a:br>
            <a:r>
              <a:rPr lang="en-US" dirty="0"/>
              <a:t>antiquity. When I arrived at the capital [of </a:t>
            </a:r>
            <a:r>
              <a:rPr lang="en-US" dirty="0" err="1"/>
              <a:t>Bianjing</a:t>
            </a:r>
            <a:r>
              <a:rPr lang="en-US" dirty="0"/>
              <a:t>], I looked up to view the might</a:t>
            </a:r>
            <a:br>
              <a:rPr lang="en-US" dirty="0"/>
            </a:br>
            <a:r>
              <a:rPr lang="en-US" dirty="0"/>
              <a:t>of the Son of Heaven’s palaces and towers, along with the wealth and greatness of</a:t>
            </a:r>
            <a:br>
              <a:rPr lang="en-US" dirty="0"/>
            </a:br>
            <a:r>
              <a:rPr lang="en-US" dirty="0"/>
              <a:t>the imperial granaries, treasuries, city walls, moats, and gardens—and then I understood</a:t>
            </a:r>
            <a:br>
              <a:rPr lang="en-US" dirty="0"/>
            </a:br>
            <a:r>
              <a:rPr lang="en-US" dirty="0"/>
              <a:t>the tremendous beauty of all under Heaven. . . .</a:t>
            </a:r>
            <a:br>
              <a:rPr lang="en-US" dirty="0"/>
            </a:br>
            <a:r>
              <a:rPr lang="en-US" dirty="0"/>
              <a:t>Since I set out among mountains I have seen the heights of </a:t>
            </a:r>
            <a:r>
              <a:rPr lang="en-US" dirty="0" err="1"/>
              <a:t>Zhongnan</a:t>
            </a:r>
            <a:r>
              <a:rPr lang="en-US" dirty="0"/>
              <a:t>, Song, and Hua,</a:t>
            </a:r>
            <a:br>
              <a:rPr lang="en-US" dirty="0"/>
            </a:br>
            <a:r>
              <a:rPr lang="en-US" dirty="0"/>
              <a:t>among waters I have seen the breadth and depths of the Yellow River, and among</a:t>
            </a:r>
            <a:br>
              <a:rPr lang="en-US" dirty="0"/>
            </a:br>
            <a:r>
              <a:rPr lang="en-US" dirty="0"/>
              <a:t>people I have visited Lord Ouyang—yet I still have not seen the Defender-in-Chief!</a:t>
            </a:r>
            <a:br>
              <a:rPr lang="en-US" dirty="0"/>
            </a:br>
            <a:r>
              <a:rPr lang="en-US" dirty="0"/>
              <a:t>Therefore I wish to have the opportunity to observe the brilliant resplendence of your</a:t>
            </a:r>
            <a:br>
              <a:rPr lang="en-US" dirty="0"/>
            </a:br>
            <a:r>
              <a:rPr lang="en-US" dirty="0"/>
              <a:t>worthy person...and only then will I have thoroughly examined the great sights of </a:t>
            </a:r>
            <a:br>
              <a:rPr lang="en-US" dirty="0"/>
            </a:br>
            <a:r>
              <a:rPr lang="en-US" dirty="0"/>
              <a:t>all under Heaven and have no regrets.</a:t>
            </a:r>
            <a:r>
              <a:rPr lang="zh-TW" altLang="en-US" dirty="0"/>
              <a:t>”</a:t>
            </a:r>
            <a:br>
              <a:rPr lang="en-US" altLang="zh-TW" dirty="0"/>
            </a:br>
            <a:r>
              <a:rPr lang="en-US" altLang="zh-TW" dirty="0"/>
              <a:t>				--</a:t>
            </a:r>
            <a:r>
              <a:rPr lang="en-US" altLang="zh-TW" sz="1400" dirty="0"/>
              <a:t>Translation by Shields, from Cai, ed. </a:t>
            </a:r>
            <a:r>
              <a:rPr lang="en-US" altLang="zh-TW" sz="1400" i="1" dirty="0"/>
              <a:t>How to Read Chinese Prose.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123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>
            <a:extLst>
              <a:ext uri="{FF2B5EF4-FFF2-40B4-BE49-F238E27FC236}">
                <a16:creationId xmlns:a16="http://schemas.microsoft.com/office/drawing/2014/main" id="{64782343-4E98-3655-44DE-C1E02E0B6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680" y="0"/>
            <a:ext cx="3126320" cy="461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rafting a Collection: The Cultural Contexts and Poetic Practice of the Huajian ji (Collection from Among the Flowers) (Harvard East Asian Monographs)">
            <a:extLst>
              <a:ext uri="{FF2B5EF4-FFF2-40B4-BE49-F238E27FC236}">
                <a16:creationId xmlns:a16="http://schemas.microsoft.com/office/drawing/2014/main" id="{24F8E6C0-6EA2-8A4C-D99E-84F049041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49420" cy="479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ne Who Knows Me: Friendship and Literary Culture in Mid-Tang China (Harvard-Yenching Institute Monograph Series)">
            <a:extLst>
              <a:ext uri="{FF2B5EF4-FFF2-40B4-BE49-F238E27FC236}">
                <a16:creationId xmlns:a16="http://schemas.microsoft.com/office/drawing/2014/main" id="{F41BA901-D2F8-444C-2047-B50EE0A10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420" y="2079043"/>
            <a:ext cx="3251019" cy="4876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174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undefined">
            <a:extLst>
              <a:ext uri="{FF2B5EF4-FFF2-40B4-BE49-F238E27FC236}">
                <a16:creationId xmlns:a16="http://schemas.microsoft.com/office/drawing/2014/main" id="{4078B56E-27CD-0433-2D36-E2624C27C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73"/>
            <a:ext cx="7004541" cy="540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Urban Life and Intellectual Crisis in Middle-Period China, 800-1100">
            <a:extLst>
              <a:ext uri="{FF2B5EF4-FFF2-40B4-BE49-F238E27FC236}">
                <a16:creationId xmlns:a16="http://schemas.microsoft.com/office/drawing/2014/main" id="{B53AFDA0-5B43-18C3-D5FD-41C8EF6A0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906" y="3107530"/>
            <a:ext cx="2517093" cy="3750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269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undefined">
            <a:extLst>
              <a:ext uri="{FF2B5EF4-FFF2-40B4-BE49-F238E27FC236}">
                <a16:creationId xmlns:a16="http://schemas.microsoft.com/office/drawing/2014/main" id="{C33C0274-EC20-C8FC-0E72-F434D7591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51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CB3E5D-038D-E1C9-07D2-4C7053DFBCBB}"/>
              </a:ext>
            </a:extLst>
          </p:cNvPr>
          <p:cNvSpPr txBox="1"/>
          <p:nvPr/>
        </p:nvSpPr>
        <p:spPr>
          <a:xfrm>
            <a:off x="138450" y="5644309"/>
            <a:ext cx="8534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“Qingming Festival on the River”</a:t>
            </a:r>
            <a:r>
              <a:rPr lang="zh-TW" altLang="en-US" dirty="0"/>
              <a:t>清明上河圖</a:t>
            </a:r>
            <a:r>
              <a:rPr lang="en-US" altLang="zh-TW" dirty="0"/>
              <a:t> </a:t>
            </a:r>
            <a:r>
              <a:rPr lang="en-US" altLang="zh-TW" sz="1800" dirty="0"/>
              <a:t>(att. Zhang </a:t>
            </a:r>
            <a:r>
              <a:rPr lang="en-US" altLang="zh-TW" sz="1800" dirty="0" err="1"/>
              <a:t>Zeduan</a:t>
            </a:r>
            <a:r>
              <a:rPr lang="en-US" altLang="zh-TW" sz="1800" dirty="0"/>
              <a:t>, held in the Beijing Palace Museum). </a:t>
            </a:r>
            <a:r>
              <a:rPr lang="en-US" dirty="0"/>
              <a:t>Video ”tour” of the scroll by Professor Valerie Hansen, Yale University: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8EB00C-1DEC-287B-BEBA-EC0CC80577BD}"/>
              </a:ext>
            </a:extLst>
          </p:cNvPr>
          <p:cNvSpPr txBox="1"/>
          <p:nvPr/>
        </p:nvSpPr>
        <p:spPr>
          <a:xfrm>
            <a:off x="1597757" y="6266694"/>
            <a:ext cx="498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https://www.youtube.com/watch?v=7Rp4nMn-Gms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496140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523FF-EEC7-244B-BAA7-AD2CC4FD4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Encounters with southern wilds</a:t>
            </a:r>
            <a:endParaRPr lang="en-US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0B6B0F-D35C-AE38-800E-2E51BE694505}"/>
              </a:ext>
            </a:extLst>
          </p:cNvPr>
          <p:cNvSpPr txBox="1"/>
          <p:nvPr/>
        </p:nvSpPr>
        <p:spPr>
          <a:xfrm>
            <a:off x="571500" y="1228050"/>
            <a:ext cx="8505662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Tang writer Liu </a:t>
            </a:r>
            <a:r>
              <a:rPr lang="en-US" dirty="0" err="1"/>
              <a:t>Zongyuan</a:t>
            </a:r>
            <a:r>
              <a:rPr lang="en-US" dirty="0"/>
              <a:t> </a:t>
            </a:r>
            <a:r>
              <a:rPr lang="en-US" dirty="0" err="1"/>
              <a:t>柳宗元</a:t>
            </a:r>
            <a:r>
              <a:rPr lang="en-US" dirty="0"/>
              <a:t> (772-819) in exile in </a:t>
            </a:r>
            <a:r>
              <a:rPr lang="en-US" dirty="0" err="1"/>
              <a:t>Yongzhou</a:t>
            </a:r>
            <a:r>
              <a:rPr lang="en-US" dirty="0"/>
              <a:t> </a:t>
            </a:r>
            <a:r>
              <a:rPr lang="en-US" dirty="0" err="1"/>
              <a:t>永州八記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(present-day southern Hunan)</a:t>
            </a:r>
          </a:p>
          <a:p>
            <a:endParaRPr lang="en-US" dirty="0"/>
          </a:p>
          <a:p>
            <a:r>
              <a:rPr lang="en-US" dirty="0"/>
              <a:t>From “An Account of the Small Hill West of </a:t>
            </a:r>
            <a:r>
              <a:rPr lang="en-US" dirty="0" err="1"/>
              <a:t>Gumu</a:t>
            </a:r>
            <a:r>
              <a:rPr lang="en-US" dirty="0"/>
              <a:t> Pond”</a:t>
            </a:r>
          </a:p>
          <a:p>
            <a:endParaRPr lang="en-US" dirty="0"/>
          </a:p>
          <a:p>
            <a:r>
              <a:rPr lang="en-US" dirty="0"/>
              <a:t>“Eight days after I reached West Mountain, I was exploring about two hundred</a:t>
            </a:r>
            <a:br>
              <a:rPr lang="en-US" dirty="0"/>
            </a:br>
            <a:r>
              <a:rPr lang="en-US" dirty="0"/>
              <a:t>paces along the road that leads northwest from the mouth of the valley, and</a:t>
            </a:r>
            <a:br>
              <a:rPr lang="en-US" dirty="0"/>
            </a:br>
            <a:r>
              <a:rPr lang="en-US" dirty="0"/>
              <a:t>I found </a:t>
            </a:r>
            <a:r>
              <a:rPr lang="en-US" dirty="0" err="1"/>
              <a:t>Gumu</a:t>
            </a:r>
            <a:r>
              <a:rPr lang="en-US" dirty="0"/>
              <a:t> Pond. Twenty-five paces west of the pond, where the water flowed</a:t>
            </a:r>
            <a:br>
              <a:rPr lang="en-US" dirty="0"/>
            </a:br>
            <a:r>
              <a:rPr lang="en-US" dirty="0"/>
              <a:t>swift and deep, a fish-weir had been made. Almost beyond counting were its rocks,</a:t>
            </a:r>
            <a:br>
              <a:rPr lang="en-US" dirty="0"/>
            </a:br>
            <a:r>
              <a:rPr lang="en-US" dirty="0"/>
              <a:t>which jutted out menacingly, rearing themselves aloft, spurning the earth in </a:t>
            </a:r>
            <a:br>
              <a:rPr lang="en-US" dirty="0"/>
            </a:br>
            <a:r>
              <a:rPr lang="en-US" dirty="0"/>
              <a:t>their emergence and rivaling one another in rare shapes…The hill was so small it </a:t>
            </a:r>
            <a:br>
              <a:rPr lang="en-US" dirty="0"/>
            </a:br>
            <a:r>
              <a:rPr lang="en-US" dirty="0"/>
              <a:t>did not even cover an acre; one might have kept it packed in a basket. I asked the</a:t>
            </a:r>
            <a:br>
              <a:rPr lang="en-US" dirty="0"/>
            </a:br>
            <a:r>
              <a:rPr lang="en-US" dirty="0"/>
              <a:t>person in charge, who said, “This is land of the Tang family for which they have</a:t>
            </a:r>
            <a:br>
              <a:rPr lang="en-US" dirty="0"/>
            </a:br>
            <a:r>
              <a:rPr lang="en-US" dirty="0"/>
              <a:t>no used. They put it on the market, but couldn’t sell it. [Liu buys the property and</a:t>
            </a:r>
            <a:br>
              <a:rPr lang="en-US" dirty="0"/>
            </a:br>
            <a:r>
              <a:rPr lang="en-US" dirty="0"/>
              <a:t>with friends begins to improve it.] </a:t>
            </a:r>
          </a:p>
          <a:p>
            <a:r>
              <a:rPr lang="en-US" dirty="0"/>
              <a:t>Then the fine trees stood out, the lovely bamboo were exposed, and the unusual </a:t>
            </a:r>
          </a:p>
          <a:p>
            <a:r>
              <a:rPr lang="en-US" dirty="0"/>
              <a:t>rocks were revealed. When we gazed out from </a:t>
            </a:r>
            <a:r>
              <a:rPr lang="en-US" dirty="0" err="1"/>
              <a:t>it,the</a:t>
            </a:r>
            <a:r>
              <a:rPr lang="en-US" dirty="0"/>
              <a:t> heights of the mountains, </a:t>
            </a:r>
          </a:p>
          <a:p>
            <a:r>
              <a:rPr lang="en-US" dirty="0"/>
              <a:t>the drifting of clouds, the currents of streams, </a:t>
            </a:r>
            <a:r>
              <a:rPr lang="en-US" dirty="0" err="1"/>
              <a:t>andthe</a:t>
            </a:r>
            <a:r>
              <a:rPr lang="en-US" dirty="0"/>
              <a:t> cavorting of birds and beasts </a:t>
            </a:r>
          </a:p>
          <a:p>
            <a:r>
              <a:rPr lang="en-US" dirty="0"/>
              <a:t>all cheerfully demonstrated their art and skill in performance for us below the hill.. . . </a:t>
            </a:r>
          </a:p>
        </p:txBody>
      </p:sp>
    </p:spTree>
    <p:extLst>
      <p:ext uri="{BB962C8B-B14F-4D97-AF65-F5344CB8AC3E}">
        <p14:creationId xmlns:p14="http://schemas.microsoft.com/office/powerpoint/2010/main" val="9108476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94E4EC-57E9-A055-137B-E02222FE756C}"/>
              </a:ext>
            </a:extLst>
          </p:cNvPr>
          <p:cNvSpPr txBox="1"/>
          <p:nvPr/>
        </p:nvSpPr>
        <p:spPr>
          <a:xfrm>
            <a:off x="1097587" y="1204332"/>
            <a:ext cx="7713394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“In less than ten full days I had obtained two rare places. Even those who </a:t>
            </a:r>
          </a:p>
          <a:p>
            <a:r>
              <a:rPr lang="en-US" dirty="0"/>
              <a:t>loved scenic spots in olden times may well never have been able to equal this. </a:t>
            </a:r>
            <a:br>
              <a:rPr lang="en-US" dirty="0"/>
            </a:br>
            <a:endParaRPr lang="en-US" dirty="0"/>
          </a:p>
          <a:p>
            <a:r>
              <a:rPr lang="en-US" dirty="0"/>
              <a:t>I must say that if I were to transport this splendid scenery to [regions</a:t>
            </a:r>
            <a:br>
              <a:rPr lang="en-US" dirty="0"/>
            </a:br>
            <a:r>
              <a:rPr lang="en-US" dirty="0"/>
              <a:t>of the capital], the nobility who are fond of excursions would rival</a:t>
            </a:r>
            <a:br>
              <a:rPr lang="en-US" dirty="0"/>
            </a:br>
            <a:r>
              <a:rPr lang="en-US" dirty="0"/>
              <a:t>one another to purchase it. But now it is left forsaken in this province;</a:t>
            </a:r>
            <a:br>
              <a:rPr lang="en-US" dirty="0"/>
            </a:br>
            <a:r>
              <a:rPr lang="en-US" dirty="0"/>
              <a:t>as they pass by, farmers and fishermen think it worth nothing. . . . Yet</a:t>
            </a:r>
            <a:br>
              <a:rPr lang="en-US" dirty="0"/>
            </a:br>
            <a:r>
              <a:rPr lang="en-US" dirty="0"/>
              <a:t>I, together with Li </a:t>
            </a:r>
            <a:r>
              <a:rPr lang="en-US" dirty="0" err="1"/>
              <a:t>Shenyuan</a:t>
            </a:r>
            <a:r>
              <a:rPr lang="en-US" dirty="0"/>
              <a:t> and Yuan Keji, have been singularly </a:t>
            </a:r>
            <a:br>
              <a:rPr lang="en-US" dirty="0"/>
            </a:br>
            <a:r>
              <a:rPr lang="en-US" dirty="0"/>
              <a:t>delighted to get it. Isn’t this a case of having a lucky encounter at last?”</a:t>
            </a:r>
          </a:p>
          <a:p>
            <a:endParaRPr lang="en-US" dirty="0"/>
          </a:p>
          <a:p>
            <a:r>
              <a:rPr lang="en-US" sz="1400" dirty="0"/>
              <a:t>--Translation adapted from Owen, </a:t>
            </a:r>
            <a:r>
              <a:rPr lang="en-US" sz="1400" i="1" dirty="0"/>
              <a:t>Anthology of Chinese Literature.</a:t>
            </a:r>
            <a:endParaRPr lang="en-US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C24ECB-6F14-64A8-E490-C9E38C6154B7}"/>
              </a:ext>
            </a:extLst>
          </p:cNvPr>
          <p:cNvSpPr txBox="1"/>
          <p:nvPr/>
        </p:nvSpPr>
        <p:spPr>
          <a:xfrm>
            <a:off x="2951922" y="5007337"/>
            <a:ext cx="5130315" cy="6463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What value does Liu </a:t>
            </a:r>
            <a:r>
              <a:rPr lang="en-US" dirty="0" err="1"/>
              <a:t>Zongyuan</a:t>
            </a:r>
            <a:r>
              <a:rPr lang="en-US" dirty="0"/>
              <a:t> make out of exile?</a:t>
            </a:r>
          </a:p>
          <a:p>
            <a:r>
              <a:rPr lang="en-US" dirty="0"/>
              <a:t>How does he convert “alienness” to “scenery”?</a:t>
            </a:r>
          </a:p>
        </p:txBody>
      </p:sp>
    </p:spTree>
    <p:extLst>
      <p:ext uri="{BB962C8B-B14F-4D97-AF65-F5344CB8AC3E}">
        <p14:creationId xmlns:p14="http://schemas.microsoft.com/office/powerpoint/2010/main" val="3233664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Scenery of Dajiu Lake in Shennongjia, Central China's Hubei">
            <a:extLst>
              <a:ext uri="{FF2B5EF4-FFF2-40B4-BE49-F238E27FC236}">
                <a16:creationId xmlns:a16="http://schemas.microsoft.com/office/drawing/2014/main" id="{3164442C-825E-E580-F769-E5E85C817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42322" cy="3489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4" descr="Wudang Mountains">
            <a:extLst>
              <a:ext uri="{FF2B5EF4-FFF2-40B4-BE49-F238E27FC236}">
                <a16:creationId xmlns:a16="http://schemas.microsoft.com/office/drawing/2014/main" id="{0C24D50B-AD96-BD71-EE7C-6F9B0EB9F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649" y="3074194"/>
            <a:ext cx="5040352" cy="3780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10">
            <a:extLst>
              <a:ext uri="{FF2B5EF4-FFF2-40B4-BE49-F238E27FC236}">
                <a16:creationId xmlns:a16="http://schemas.microsoft.com/office/drawing/2014/main" id="{F45588AF-CCCA-38C8-A740-FD7F1F66B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322" y="0"/>
            <a:ext cx="3901678" cy="2602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undefined">
            <a:extLst>
              <a:ext uri="{FF2B5EF4-FFF2-40B4-BE49-F238E27FC236}">
                <a16:creationId xmlns:a16="http://schemas.microsoft.com/office/drawing/2014/main" id="{0B5D3C6E-96A2-4C41-A960-42DE90275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7356"/>
            <a:ext cx="4204010" cy="4905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B7A680-DD32-78A4-8BF0-623AB81DDFF8}"/>
              </a:ext>
            </a:extLst>
          </p:cNvPr>
          <p:cNvSpPr txBox="1"/>
          <p:nvPr/>
        </p:nvSpPr>
        <p:spPr>
          <a:xfrm>
            <a:off x="337382" y="5917585"/>
            <a:ext cx="8771568" cy="92333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Princeton Art Museum teaching resources:</a:t>
            </a:r>
            <a:br>
              <a:rPr lang="en-US" dirty="0"/>
            </a:br>
            <a:r>
              <a:rPr lang="en-US" dirty="0">
                <a:hlinkClick r:id="rId6"/>
              </a:rPr>
              <a:t>https://static.artmuseum.princeton.edu/asian-art/china/resources/landscape-painting/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2117D-9743-D492-1266-021936C8B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The Entertainment Quarters &amp; Courtesan Culture: Liminal Encounters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B1CD45-F469-6EFE-5C17-47E181EF04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92" y="1662364"/>
            <a:ext cx="5646452" cy="4181706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71F20EB-9A83-130A-5A1E-D0D5A45F2932}"/>
              </a:ext>
            </a:extLst>
          </p:cNvPr>
          <p:cNvSpPr/>
          <p:nvPr/>
        </p:nvSpPr>
        <p:spPr>
          <a:xfrm>
            <a:off x="3389971" y="3646496"/>
            <a:ext cx="680224" cy="401396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242D8D-C000-B57D-AF94-CF9080C609A7}"/>
              </a:ext>
            </a:extLst>
          </p:cNvPr>
          <p:cNvSpPr txBox="1"/>
          <p:nvPr/>
        </p:nvSpPr>
        <p:spPr>
          <a:xfrm>
            <a:off x="5732044" y="1629559"/>
            <a:ext cx="3166316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“Northern Ward” 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Pingkang</a:t>
            </a:r>
            <a:r>
              <a:rPr lang="en-US" dirty="0"/>
              <a:t> Ward) of </a:t>
            </a:r>
          </a:p>
          <a:p>
            <a:r>
              <a:rPr lang="en-US" dirty="0" err="1"/>
              <a:t>Chang’an</a:t>
            </a:r>
            <a:r>
              <a:rPr lang="en-US" dirty="0"/>
              <a:t>:</a:t>
            </a:r>
          </a:p>
          <a:p>
            <a:endParaRPr lang="en-US" dirty="0"/>
          </a:p>
          <a:p>
            <a:r>
              <a:rPr lang="en-US" dirty="0"/>
              <a:t>The pleasure quarters which </a:t>
            </a:r>
            <a:br>
              <a:rPr lang="en-US" dirty="0"/>
            </a:br>
            <a:r>
              <a:rPr lang="en-US" dirty="0"/>
              <a:t>held entertainment sites and </a:t>
            </a:r>
          </a:p>
          <a:p>
            <a:r>
              <a:rPr lang="en-US" dirty="0"/>
              <a:t>brothels, famous for drawing </a:t>
            </a:r>
            <a:br>
              <a:rPr lang="en-US" dirty="0"/>
            </a:br>
            <a:r>
              <a:rPr lang="en-US" dirty="0"/>
              <a:t>elite men to consort with </a:t>
            </a:r>
            <a:br>
              <a:rPr lang="en-US" dirty="0"/>
            </a:br>
            <a:r>
              <a:rPr lang="en-US" dirty="0"/>
              <a:t>literate and talented women.</a:t>
            </a:r>
            <a:br>
              <a:rPr lang="en-US" dirty="0"/>
            </a:br>
            <a:r>
              <a:rPr lang="en-US" dirty="0"/>
              <a:t>Locus of poetry, song, and</a:t>
            </a:r>
            <a:br>
              <a:rPr lang="en-US" dirty="0"/>
            </a:br>
            <a:r>
              <a:rPr lang="en-US" dirty="0"/>
              <a:t>“romance” among women</a:t>
            </a:r>
            <a:br>
              <a:rPr lang="en-US" dirty="0"/>
            </a:br>
            <a:r>
              <a:rPr lang="en-US" dirty="0"/>
              <a:t>and literati. Courtesan culture </a:t>
            </a:r>
            <a:br>
              <a:rPr lang="en-US" dirty="0"/>
            </a:br>
            <a:r>
              <a:rPr lang="en-US" dirty="0"/>
              <a:t>gave rise to the important </a:t>
            </a:r>
            <a:br>
              <a:rPr lang="en-US" dirty="0"/>
            </a:br>
            <a:r>
              <a:rPr lang="en-US" dirty="0"/>
              <a:t>song lyric genre of romantic</a:t>
            </a:r>
            <a:br>
              <a:rPr lang="en-US" dirty="0"/>
            </a:br>
            <a:r>
              <a:rPr lang="en-US" dirty="0"/>
              <a:t>love and intense feeling.</a:t>
            </a:r>
          </a:p>
        </p:txBody>
      </p:sp>
    </p:spTree>
    <p:extLst>
      <p:ext uri="{BB962C8B-B14F-4D97-AF65-F5344CB8AC3E}">
        <p14:creationId xmlns:p14="http://schemas.microsoft.com/office/powerpoint/2010/main" val="1987568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undefined">
            <a:extLst>
              <a:ext uri="{FF2B5EF4-FFF2-40B4-BE49-F238E27FC236}">
                <a16:creationId xmlns:a16="http://schemas.microsoft.com/office/drawing/2014/main" id="{33DE9583-0CD0-1ACB-6DAA-308C1AB91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32" y="299430"/>
            <a:ext cx="7621587" cy="5912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25B9B3-C3E0-10E3-391E-80A910FD8983}"/>
              </a:ext>
            </a:extLst>
          </p:cNvPr>
          <p:cNvSpPr txBox="1"/>
          <p:nvPr/>
        </p:nvSpPr>
        <p:spPr>
          <a:xfrm>
            <a:off x="775281" y="6211669"/>
            <a:ext cx="6724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Scene from the Night Revels of Han </a:t>
            </a:r>
            <a:r>
              <a:rPr lang="en-US" dirty="0" err="1"/>
              <a:t>Xizai</a:t>
            </a:r>
            <a:r>
              <a:rPr lang="en-US" dirty="0"/>
              <a:t>, Gu </a:t>
            </a:r>
            <a:r>
              <a:rPr lang="en-US" dirty="0" err="1"/>
              <a:t>Hongzhong</a:t>
            </a:r>
            <a:r>
              <a:rPr lang="en-US" dirty="0"/>
              <a:t> (Palace</a:t>
            </a:r>
            <a:br>
              <a:rPr lang="en-US" dirty="0"/>
            </a:br>
            <a:r>
              <a:rPr lang="en-US" dirty="0"/>
              <a:t>Museum, Beijing)</a:t>
            </a:r>
          </a:p>
        </p:txBody>
      </p:sp>
    </p:spTree>
    <p:extLst>
      <p:ext uri="{BB962C8B-B14F-4D97-AF65-F5344CB8AC3E}">
        <p14:creationId xmlns:p14="http://schemas.microsoft.com/office/powerpoint/2010/main" val="1313807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8E511-CFEB-7FC5-F4EA-66EA29D96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i="1" dirty="0"/>
              <a:t>Record of the Northern Ward</a:t>
            </a:r>
            <a:r>
              <a:rPr lang="en-US" sz="4000" dirty="0"/>
              <a:t> (880s)</a:t>
            </a:r>
            <a:endParaRPr lang="en-US" sz="4000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F947B0-2460-0664-4BD6-33C6A39D109F}"/>
              </a:ext>
            </a:extLst>
          </p:cNvPr>
          <p:cNvSpPr txBox="1"/>
          <p:nvPr/>
        </p:nvSpPr>
        <p:spPr>
          <a:xfrm>
            <a:off x="490654" y="1397675"/>
            <a:ext cx="791819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Author Sun Qi about his collection of stories: </a:t>
            </a:r>
            <a:br>
              <a:rPr lang="en-US" dirty="0"/>
            </a:br>
            <a:r>
              <a:rPr lang="en-US" dirty="0"/>
              <a:t>“I have repeatedly taken the examinations and have been a longtime dweller </a:t>
            </a:r>
            <a:br>
              <a:rPr lang="en-US" dirty="0"/>
            </a:br>
            <a:r>
              <a:rPr lang="en-US" dirty="0"/>
              <a:t>of the capital. From time to time I also roamed in the [</a:t>
            </a:r>
            <a:r>
              <a:rPr lang="en-US" dirty="0" err="1"/>
              <a:t>Pingkang</a:t>
            </a:r>
            <a:r>
              <a:rPr lang="en-US" dirty="0"/>
              <a:t>] ward, </a:t>
            </a:r>
          </a:p>
          <a:p>
            <a:r>
              <a:rPr lang="en-US" dirty="0"/>
              <a:t>but certainly not because of its amusements. When I thought about how things </a:t>
            </a:r>
          </a:p>
          <a:p>
            <a:r>
              <a:rPr lang="en-US" dirty="0"/>
              <a:t>often reverse their course after reaching an apex, I suspected that [all this] </a:t>
            </a:r>
            <a:br>
              <a:rPr lang="en-US" dirty="0"/>
            </a:br>
            <a:r>
              <a:rPr lang="en-US" dirty="0"/>
              <a:t>could not last. Thus, I wanted to record [what I saw] so that in later eras it may </a:t>
            </a:r>
          </a:p>
          <a:p>
            <a:r>
              <a:rPr lang="en-US" dirty="0"/>
              <a:t>serve as fodder for conversation.”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AED45C64-F39B-CC13-1389-2A9F7093B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132" y="3429000"/>
            <a:ext cx="5954751" cy="323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0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7DF1EC-57B4-57F8-2078-06010A6F2BCC}"/>
              </a:ext>
            </a:extLst>
          </p:cNvPr>
          <p:cNvSpPr txBox="1"/>
          <p:nvPr/>
        </p:nvSpPr>
        <p:spPr>
          <a:xfrm>
            <a:off x="831967" y="1106815"/>
            <a:ext cx="7750520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Encounters across gender &amp; social class in the </a:t>
            </a:r>
            <a:r>
              <a:rPr lang="en-US" b="1" dirty="0" err="1"/>
              <a:t>enterainment</a:t>
            </a:r>
            <a:r>
              <a:rPr lang="en-US" b="1" dirty="0"/>
              <a:t> quarters: </a:t>
            </a:r>
          </a:p>
          <a:p>
            <a:endParaRPr lang="en-US" dirty="0"/>
          </a:p>
          <a:p>
            <a:r>
              <a:rPr lang="en-US" dirty="0"/>
              <a:t>“In </a:t>
            </a:r>
            <a:r>
              <a:rPr lang="en-US" dirty="0" err="1"/>
              <a:t>Chang’an</a:t>
            </a:r>
            <a:r>
              <a:rPr lang="en-US" dirty="0"/>
              <a:t>, the illustrious courtesan Liu </a:t>
            </a:r>
            <a:r>
              <a:rPr lang="en-US" dirty="0" err="1"/>
              <a:t>Guorong</a:t>
            </a:r>
            <a:r>
              <a:rPr lang="en-US" dirty="0"/>
              <a:t> was beautiful and </a:t>
            </a:r>
          </a:p>
          <a:p>
            <a:r>
              <a:rPr lang="en-US" dirty="0"/>
              <a:t>could chant poems. She and the </a:t>
            </a:r>
            <a:r>
              <a:rPr lang="en-US" i="1" dirty="0" err="1"/>
              <a:t>jinshi</a:t>
            </a:r>
            <a:r>
              <a:rPr lang="en-US" dirty="0"/>
              <a:t> [degree holder] Guo </a:t>
            </a:r>
            <a:r>
              <a:rPr lang="en-US" dirty="0" err="1"/>
              <a:t>Zhaoshu</a:t>
            </a:r>
            <a:r>
              <a:rPr lang="en-US" dirty="0"/>
              <a:t>  </a:t>
            </a:r>
          </a:p>
          <a:p>
            <a:r>
              <a:rPr lang="en-US" dirty="0"/>
              <a:t>were enamored with each other, and  others did not dare to peek [at them].  </a:t>
            </a:r>
          </a:p>
          <a:p>
            <a:r>
              <a:rPr lang="en-US" dirty="0"/>
              <a:t>Later, </a:t>
            </a:r>
            <a:r>
              <a:rPr lang="en-US" dirty="0" err="1"/>
              <a:t>Zhaoshu</a:t>
            </a:r>
            <a:r>
              <a:rPr lang="en-US" dirty="0"/>
              <a:t> was given his first post as the Heavenly Chief Recorder and </a:t>
            </a:r>
          </a:p>
          <a:p>
            <a:r>
              <a:rPr lang="en-US" dirty="0"/>
              <a:t>parted from </a:t>
            </a:r>
            <a:r>
              <a:rPr lang="en-US" dirty="0" err="1"/>
              <a:t>Guorong</a:t>
            </a:r>
            <a:r>
              <a:rPr lang="en-US" dirty="0"/>
              <a:t>. The next morning he departed [for his post], and </a:t>
            </a:r>
          </a:p>
          <a:p>
            <a:r>
              <a:rPr lang="en-US" dirty="0"/>
              <a:t>by the time he reached Xianyang, </a:t>
            </a:r>
            <a:r>
              <a:rPr lang="en-US" dirty="0" err="1"/>
              <a:t>Guorong</a:t>
            </a:r>
            <a:r>
              <a:rPr lang="en-US" dirty="0"/>
              <a:t> had dispatched a maid on a pony </a:t>
            </a:r>
          </a:p>
          <a:p>
            <a:r>
              <a:rPr lang="en-US" dirty="0"/>
              <a:t>to give him a short letter that said: </a:t>
            </a:r>
          </a:p>
          <a:p>
            <a:r>
              <a:rPr lang="en-US" dirty="0"/>
              <a:t>“At the height of our supine rapture, I </a:t>
            </a:r>
          </a:p>
          <a:p>
            <a:r>
              <a:rPr lang="en-US" dirty="0"/>
              <a:t>resent that the cockcrow cuts short our affection; with our adoration yet </a:t>
            </a:r>
          </a:p>
          <a:p>
            <a:r>
              <a:rPr lang="en-US" dirty="0"/>
              <a:t>to reach its height, I lament that the hoofbeats are so without feeling. </a:t>
            </a:r>
          </a:p>
          <a:p>
            <a:r>
              <a:rPr lang="en-US" dirty="0"/>
              <a:t>My heart is strained and I will eat less because of you. Our next meeting </a:t>
            </a:r>
          </a:p>
          <a:p>
            <a:r>
              <a:rPr lang="en-US" dirty="0"/>
              <a:t>I shall await, in order to complete our nuptial bliss.” </a:t>
            </a:r>
          </a:p>
          <a:p>
            <a:r>
              <a:rPr lang="en-US" dirty="0"/>
              <a:t>Many young men of </a:t>
            </a:r>
            <a:r>
              <a:rPr lang="en-US" dirty="0" err="1"/>
              <a:t>Chang’an</a:t>
            </a:r>
            <a:r>
              <a:rPr lang="en-US" dirty="0"/>
              <a:t> could recite [these lines] from memory.”</a:t>
            </a:r>
          </a:p>
          <a:p>
            <a:endParaRPr lang="en-US" dirty="0"/>
          </a:p>
          <a:p>
            <a:r>
              <a:rPr lang="en-US" dirty="0"/>
              <a:t>--</a:t>
            </a:r>
            <a:r>
              <a:rPr lang="en-US" i="1" dirty="0"/>
              <a:t>Record of the Northern Ward, </a:t>
            </a:r>
            <a:r>
              <a:rPr lang="en-US" dirty="0"/>
              <a:t>translation from Feng, </a:t>
            </a:r>
          </a:p>
          <a:p>
            <a:r>
              <a:rPr lang="en-US" i="1" dirty="0"/>
              <a:t>City of Marvels and Transformation.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558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E039548-4E32-6986-766F-69E263D9B685}"/>
              </a:ext>
            </a:extLst>
          </p:cNvPr>
          <p:cNvSpPr txBox="1"/>
          <p:nvPr/>
        </p:nvSpPr>
        <p:spPr>
          <a:xfrm>
            <a:off x="1136508" y="1226635"/>
            <a:ext cx="6893426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Song Lyrics from Tang to Song: Romantic Encounters</a:t>
            </a:r>
          </a:p>
          <a:p>
            <a:endParaRPr lang="en-US" dirty="0"/>
          </a:p>
          <a:p>
            <a:r>
              <a:rPr lang="en-US" dirty="0"/>
              <a:t>Southern Tang Ruler Li Yu (att.), to the tune “Pleasures of Meeting”</a:t>
            </a:r>
          </a:p>
          <a:p>
            <a:endParaRPr lang="en-US" dirty="0"/>
          </a:p>
          <a:p>
            <a:r>
              <a:rPr lang="en-US" dirty="0"/>
              <a:t>Without a word, I climbed the western tower,</a:t>
            </a:r>
          </a:p>
          <a:p>
            <a:r>
              <a:rPr lang="en-US" dirty="0"/>
              <a:t>The moon was like a hook.</a:t>
            </a:r>
            <a:br>
              <a:rPr lang="en-US" dirty="0"/>
            </a:br>
            <a:r>
              <a:rPr lang="en-US" dirty="0"/>
              <a:t>The silent stretched deep through chestnut trees,</a:t>
            </a:r>
          </a:p>
          <a:p>
            <a:r>
              <a:rPr lang="en-US" dirty="0"/>
              <a:t>Enclosing autumn, cool and clear.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Cut it, but never cut it through,</a:t>
            </a:r>
            <a:br>
              <a:rPr lang="en-US" dirty="0"/>
            </a:br>
            <a:r>
              <a:rPr lang="en-US" dirty="0"/>
              <a:t>untangle it, then it’s a mess again,</a:t>
            </a:r>
          </a:p>
          <a:p>
            <a:r>
              <a:rPr lang="en-US" dirty="0"/>
              <a:t>That’s the sadness of being apart.</a:t>
            </a:r>
          </a:p>
          <a:p>
            <a:r>
              <a:rPr lang="en-US" dirty="0"/>
              <a:t>A flavor of its own in the human heart.</a:t>
            </a:r>
          </a:p>
          <a:p>
            <a:endParaRPr lang="en-US" dirty="0"/>
          </a:p>
          <a:p>
            <a:r>
              <a:rPr lang="en-US" dirty="0"/>
              <a:t>--Translation adapted from Owen, </a:t>
            </a:r>
            <a:r>
              <a:rPr lang="en-US" i="1" dirty="0"/>
              <a:t>Anthology of Chinese Literature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236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66700"/>
            <a:ext cx="8001000" cy="1143000"/>
          </a:xfrm>
        </p:spPr>
        <p:txBody>
          <a:bodyPr/>
          <a:lstStyle/>
          <a:p>
            <a:r>
              <a:rPr lang="en-US" sz="3200" dirty="0"/>
              <a:t>For Today: </a:t>
            </a:r>
            <a:br>
              <a:rPr lang="en-US" sz="3200" dirty="0"/>
            </a:br>
            <a:r>
              <a:rPr lang="en-US" sz="3200" dirty="0"/>
              <a:t>Views of Boundaries and Encounters in Tang through Song Literature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u="sng" dirty="0"/>
              <a:t>Temporal boundaries in Chinese history</a:t>
            </a:r>
            <a:r>
              <a:rPr lang="en-US" dirty="0"/>
              <a:t>: how political, dynastic boundaries can both reveal and obscure change; significance of “Tang-Song transitions"</a:t>
            </a:r>
          </a:p>
          <a:p>
            <a:r>
              <a:rPr lang="en-US" u="sng" dirty="0"/>
              <a:t>Geographic &amp; ethnocultural boundaries</a:t>
            </a:r>
            <a:r>
              <a:rPr lang="en-US" dirty="0"/>
              <a:t>: the cosmopolitan Tang, the chaotic division of the 10</a:t>
            </a:r>
            <a:r>
              <a:rPr lang="en-US" baseline="30000" dirty="0"/>
              <a:t>th</a:t>
            </a:r>
            <a:r>
              <a:rPr lang="en-US" dirty="0"/>
              <a:t> century (what happens to “China”/the Central Kingdom </a:t>
            </a:r>
            <a:r>
              <a:rPr lang="en-US" dirty="0" err="1"/>
              <a:t>中國</a:t>
            </a:r>
            <a:r>
              <a:rPr lang="en-US" dirty="0"/>
              <a:t>?), and China “turning inward” in the Song</a:t>
            </a:r>
          </a:p>
          <a:p>
            <a:r>
              <a:rPr lang="en-US" u="sng" dirty="0"/>
              <a:t>Conceptual boundaries</a:t>
            </a:r>
            <a:r>
              <a:rPr lang="en-US" dirty="0"/>
              <a:t>: perceptions of demarcated spaces (the Tang empire; the frontier, the city, and ”the Southland,” e.g.); cosmological (border between the terrestrial and celestial realms, e.g.); human boundaries (appearance of new social realms and spaces)</a:t>
            </a:r>
          </a:p>
        </p:txBody>
      </p:sp>
    </p:spTree>
    <p:extLst>
      <p:ext uri="{BB962C8B-B14F-4D97-AF65-F5344CB8AC3E}">
        <p14:creationId xmlns:p14="http://schemas.microsoft.com/office/powerpoint/2010/main" val="1936778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8DE1D66-E687-A65E-4B25-B73775042205}"/>
              </a:ext>
            </a:extLst>
          </p:cNvPr>
          <p:cNvSpPr txBox="1"/>
          <p:nvPr/>
        </p:nvSpPr>
        <p:spPr>
          <a:xfrm>
            <a:off x="1518309" y="1192135"/>
            <a:ext cx="6396879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Yan </a:t>
            </a:r>
            <a:r>
              <a:rPr lang="en-US" b="1" dirty="0" err="1"/>
              <a:t>Jidao</a:t>
            </a:r>
            <a:r>
              <a:rPr lang="en-US" b="1" dirty="0"/>
              <a:t> (Northern Song), to the tune “Partridge Weather”</a:t>
            </a:r>
          </a:p>
          <a:p>
            <a:endParaRPr lang="en-US" dirty="0"/>
          </a:p>
          <a:p>
            <a:r>
              <a:rPr lang="en-US" dirty="0"/>
              <a:t>With such feeling your brightly colored sleeves</a:t>
            </a:r>
            <a:br>
              <a:rPr lang="en-US" dirty="0"/>
            </a:br>
            <a:r>
              <a:rPr lang="en-US" dirty="0"/>
              <a:t>held up the goblet of jade to me,</a:t>
            </a:r>
            <a:br>
              <a:rPr lang="en-US" dirty="0"/>
            </a:br>
            <a:r>
              <a:rPr lang="en-US" dirty="0"/>
              <a:t>but in those days we didn’t care</a:t>
            </a:r>
            <a:br>
              <a:rPr lang="en-US" dirty="0"/>
            </a:br>
            <a:r>
              <a:rPr lang="en-US" dirty="0"/>
              <a:t>if faces flushed red with the wine,</a:t>
            </a:r>
          </a:p>
          <a:p>
            <a:r>
              <a:rPr lang="en-US" dirty="0"/>
              <a:t>When you danced the moon low in the willows</a:t>
            </a:r>
          </a:p>
          <a:p>
            <a:r>
              <a:rPr lang="en-US" dirty="0"/>
              <a:t>And sang out the breeze in the peach blossom fan.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Then, after we each went our way,</a:t>
            </a:r>
            <a:br>
              <a:rPr lang="en-US" dirty="0"/>
            </a:br>
            <a:r>
              <a:rPr lang="en-US" dirty="0"/>
              <a:t>I thought back to when we </a:t>
            </a:r>
            <a:r>
              <a:rPr lang="en-US" dirty="0" err="1"/>
              <a:t>firt</a:t>
            </a:r>
            <a:r>
              <a:rPr lang="en-US" dirty="0"/>
              <a:t> met</a:t>
            </a:r>
            <a:br>
              <a:rPr lang="en-US" dirty="0"/>
            </a:br>
            <a:r>
              <a:rPr lang="en-US" dirty="0"/>
              <a:t>and have joined you so often in dreams,</a:t>
            </a:r>
            <a:br>
              <a:rPr lang="en-US" dirty="0"/>
            </a:br>
            <a:r>
              <a:rPr lang="en-US" dirty="0"/>
              <a:t>that perhaps tonight I overdo it,</a:t>
            </a:r>
            <a:br>
              <a:rPr lang="en-US" dirty="0"/>
            </a:br>
            <a:r>
              <a:rPr lang="en-US" dirty="0"/>
              <a:t>taking the silver lamp in hand </a:t>
            </a:r>
            <a:br>
              <a:rPr lang="en-US" dirty="0"/>
            </a:br>
            <a:r>
              <a:rPr lang="en-US" dirty="0"/>
              <a:t>to shine on you, still afraid</a:t>
            </a:r>
            <a:br>
              <a:rPr lang="en-US" dirty="0"/>
            </a:br>
            <a:r>
              <a:rPr lang="en-US" dirty="0"/>
              <a:t>that this meeting too is a dream.</a:t>
            </a:r>
          </a:p>
          <a:p>
            <a:endParaRPr lang="en-US" dirty="0"/>
          </a:p>
          <a:p>
            <a:r>
              <a:rPr lang="en-US" dirty="0"/>
              <a:t>--Translation adapted from Owen, </a:t>
            </a:r>
            <a:r>
              <a:rPr lang="en-US" i="1" dirty="0"/>
              <a:t>Anthology of Chinese Literature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899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87494-A0B6-F3B1-3F1C-D556B6051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Concluding thoughts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2DDA1B-175E-12E8-B989-38E307B177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Encounters &amp; boundaries: where you least expect them, including within human relationships and the known world</a:t>
            </a:r>
          </a:p>
          <a:p>
            <a:r>
              <a:rPr lang="en-US" dirty="0"/>
              <a:t>“National” and ”dynastic” (spatial &amp; temporal) boundaries can disguise deep, underlying patterns of change and transformation</a:t>
            </a:r>
          </a:p>
          <a:p>
            <a:r>
              <a:rPr lang="en-US" dirty="0"/>
              <a:t>Many others to explore! (intercultural encounters, boundaries of human/supernatural realm, long tales of “romance,” e.g.)</a:t>
            </a:r>
          </a:p>
          <a:p>
            <a:r>
              <a:rPr lang="en-US" dirty="0"/>
              <a:t>Who is speaking, and why? Why should we listen?</a:t>
            </a:r>
          </a:p>
        </p:txBody>
      </p:sp>
    </p:spTree>
    <p:extLst>
      <p:ext uri="{BB962C8B-B14F-4D97-AF65-F5344CB8AC3E}">
        <p14:creationId xmlns:p14="http://schemas.microsoft.com/office/powerpoint/2010/main" val="32615444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35732-10F4-C18A-45A3-181347D46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Partial List of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9AD46-92CC-A34A-BD34-987749461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905000"/>
            <a:ext cx="8001000" cy="467836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Stephen Owen, </a:t>
            </a:r>
            <a:r>
              <a:rPr lang="en-US" i="1" dirty="0"/>
              <a:t>An Anthology of Chinese Literature, Beginnings to 1911</a:t>
            </a:r>
            <a:r>
              <a:rPr lang="en-US" dirty="0"/>
              <a:t> (Norton, 1996)</a:t>
            </a:r>
          </a:p>
          <a:p>
            <a:r>
              <a:rPr lang="en-US" dirty="0"/>
              <a:t>Patricia </a:t>
            </a:r>
            <a:r>
              <a:rPr lang="en-US" dirty="0" err="1"/>
              <a:t>Ebrey</a:t>
            </a:r>
            <a:r>
              <a:rPr lang="en-US" dirty="0"/>
              <a:t>, </a:t>
            </a:r>
            <a:r>
              <a:rPr lang="en-US" i="1" dirty="0"/>
              <a:t>Cambridge Illustrated History of China</a:t>
            </a:r>
            <a:r>
              <a:rPr lang="en-US" dirty="0"/>
              <a:t> (3</a:t>
            </a:r>
            <a:r>
              <a:rPr lang="en-US" baseline="30000" dirty="0"/>
              <a:t>rd</a:t>
            </a:r>
            <a:r>
              <a:rPr lang="en-US" dirty="0"/>
              <a:t> ed., Cambridge, 2022)</a:t>
            </a:r>
          </a:p>
          <a:p>
            <a:r>
              <a:rPr lang="en-US" dirty="0"/>
              <a:t>Charles Hartman, </a:t>
            </a:r>
            <a:r>
              <a:rPr lang="en-US" i="1" dirty="0"/>
              <a:t>Han Yu and the </a:t>
            </a:r>
            <a:r>
              <a:rPr lang="en-US" i="1" dirty="0" err="1"/>
              <a:t>T’ang</a:t>
            </a:r>
            <a:r>
              <a:rPr lang="en-US" i="1" dirty="0"/>
              <a:t> Search for Unity</a:t>
            </a:r>
            <a:r>
              <a:rPr lang="en-US" dirty="0"/>
              <a:t> (Princeton UP, 1996)</a:t>
            </a:r>
          </a:p>
          <a:p>
            <a:r>
              <a:rPr lang="en-US" dirty="0"/>
              <a:t>Ellen Cong Zhang, </a:t>
            </a:r>
            <a:r>
              <a:rPr lang="en-US" i="1" dirty="0"/>
              <a:t>Transformative Journeys: Travel and Culture in Song China </a:t>
            </a:r>
            <a:r>
              <a:rPr lang="en-US" dirty="0"/>
              <a:t>(U Hawaii Press, 2011)</a:t>
            </a:r>
          </a:p>
          <a:p>
            <a:r>
              <a:rPr lang="en-US" dirty="0"/>
              <a:t>Paul </a:t>
            </a:r>
            <a:r>
              <a:rPr lang="en-US" dirty="0" err="1"/>
              <a:t>Rouzer</a:t>
            </a:r>
            <a:r>
              <a:rPr lang="en-US" dirty="0"/>
              <a:t>, </a:t>
            </a:r>
            <a:r>
              <a:rPr lang="en-US" i="1" dirty="0"/>
              <a:t>Articulated Ladies:  Gender and the Male Community in Early Chinese Texts </a:t>
            </a:r>
            <a:r>
              <a:rPr lang="en-US" dirty="0"/>
              <a:t>(Harvard, 2001)</a:t>
            </a:r>
          </a:p>
          <a:p>
            <a:r>
              <a:rPr lang="en-US" dirty="0" err="1"/>
              <a:t>Zong</a:t>
            </a:r>
            <a:r>
              <a:rPr lang="en-US" dirty="0"/>
              <a:t>-qi Cai, ed., </a:t>
            </a:r>
            <a:r>
              <a:rPr lang="en-US" i="1" dirty="0"/>
              <a:t>How to Read Chinese Prose: A Guided Anthology </a:t>
            </a:r>
            <a:r>
              <a:rPr lang="en-US" dirty="0"/>
              <a:t>(Columbia UP, 2022) and </a:t>
            </a:r>
            <a:r>
              <a:rPr lang="en-US" i="1" dirty="0"/>
              <a:t>How to Read Chinese Poetry: A Guided Anthology</a:t>
            </a:r>
            <a:r>
              <a:rPr lang="en-US" dirty="0"/>
              <a:t> (CUP,2008)</a:t>
            </a:r>
          </a:p>
          <a:p>
            <a:r>
              <a:rPr lang="en-US" dirty="0"/>
              <a:t>Linda Rui Feng, </a:t>
            </a:r>
            <a:r>
              <a:rPr lang="en-US" i="1" dirty="0"/>
              <a:t>City of Marvel and Transformation: </a:t>
            </a:r>
            <a:r>
              <a:rPr lang="en-US" i="1" dirty="0" err="1"/>
              <a:t>Changan</a:t>
            </a:r>
            <a:r>
              <a:rPr lang="en-US" i="1" dirty="0"/>
              <a:t> and </a:t>
            </a:r>
            <a:r>
              <a:rPr lang="en-US" i="1" dirty="0" err="1"/>
              <a:t>Narrativs</a:t>
            </a:r>
            <a:r>
              <a:rPr lang="en-US" i="1" dirty="0"/>
              <a:t> of Experience in Tang Dynasty China </a:t>
            </a:r>
            <a:r>
              <a:rPr lang="en-US" dirty="0"/>
              <a:t>(U Hawaii Press, 2015)</a:t>
            </a:r>
          </a:p>
        </p:txBody>
      </p:sp>
    </p:spTree>
    <p:extLst>
      <p:ext uri="{BB962C8B-B14F-4D97-AF65-F5344CB8AC3E}">
        <p14:creationId xmlns:p14="http://schemas.microsoft.com/office/powerpoint/2010/main" val="20112289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D39DA-F8DE-7C48-A4EA-7426BFC5B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</a:t>
            </a:r>
            <a:r>
              <a:rPr lang="en-US" baseline="30000" dirty="0"/>
              <a:t>th</a:t>
            </a:r>
            <a:r>
              <a:rPr lang="en-US" dirty="0"/>
              <a:t>-12</a:t>
            </a:r>
            <a:r>
              <a:rPr lang="en-US" baseline="30000" dirty="0"/>
              <a:t>th</a:t>
            </a:r>
            <a:r>
              <a:rPr lang="en-US" dirty="0"/>
              <a:t> Century “China”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26956FA-428E-1B46-A75B-0CDD3774C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992" y="2198578"/>
            <a:ext cx="3223258" cy="3270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717215D-5764-884E-9FF4-E2604C3F4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372" y="2198579"/>
            <a:ext cx="3804741" cy="3270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6BBA9F1-EC56-2641-A8C7-87F6EAC2E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9356" y="2198578"/>
            <a:ext cx="4666265" cy="3270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E211CFE-AC7A-CE44-BB2D-FFDCD12BCF1F}"/>
              </a:ext>
            </a:extLst>
          </p:cNvPr>
          <p:cNvSpPr/>
          <p:nvPr/>
        </p:nvSpPr>
        <p:spPr>
          <a:xfrm>
            <a:off x="1613188" y="3545898"/>
            <a:ext cx="498764" cy="1714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05BC6E5-541B-4748-AC7A-5EFBCA6A7106}"/>
              </a:ext>
            </a:extLst>
          </p:cNvPr>
          <p:cNvSpPr/>
          <p:nvPr/>
        </p:nvSpPr>
        <p:spPr>
          <a:xfrm>
            <a:off x="3530312" y="3717348"/>
            <a:ext cx="678007" cy="2493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D9F3721-23A1-9049-BD43-C1B4BBB635D7}"/>
              </a:ext>
            </a:extLst>
          </p:cNvPr>
          <p:cNvSpPr/>
          <p:nvPr/>
        </p:nvSpPr>
        <p:spPr>
          <a:xfrm>
            <a:off x="4995675" y="3288723"/>
            <a:ext cx="662421" cy="2571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8DD87BE-65E1-974C-B4EE-798EB292FA9C}"/>
              </a:ext>
            </a:extLst>
          </p:cNvPr>
          <p:cNvSpPr/>
          <p:nvPr/>
        </p:nvSpPr>
        <p:spPr>
          <a:xfrm>
            <a:off x="4473287" y="3086101"/>
            <a:ext cx="459797" cy="2571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44F4840-72E8-AF48-85C2-A9F880ED3EF5}"/>
              </a:ext>
            </a:extLst>
          </p:cNvPr>
          <p:cNvSpPr/>
          <p:nvPr/>
        </p:nvSpPr>
        <p:spPr>
          <a:xfrm>
            <a:off x="7980219" y="3148445"/>
            <a:ext cx="561109" cy="1948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D786B1-5818-384A-9C27-78286BD29985}"/>
              </a:ext>
            </a:extLst>
          </p:cNvPr>
          <p:cNvSpPr txBox="1"/>
          <p:nvPr/>
        </p:nvSpPr>
        <p:spPr>
          <a:xfrm>
            <a:off x="366280" y="5548745"/>
            <a:ext cx="186257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Tang empire ca. 742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AE3249-91D9-594C-9DB3-CF5E019D0047}"/>
              </a:ext>
            </a:extLst>
          </p:cNvPr>
          <p:cNvSpPr txBox="1"/>
          <p:nvPr/>
        </p:nvSpPr>
        <p:spPr>
          <a:xfrm>
            <a:off x="2903047" y="5576362"/>
            <a:ext cx="31393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Five Dynasties &amp; Ten Kingdoms ca. 936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6FA19D-6A3D-BA45-80E9-861383D3FB2D}"/>
              </a:ext>
            </a:extLst>
          </p:cNvPr>
          <p:cNvSpPr txBox="1"/>
          <p:nvPr/>
        </p:nvSpPr>
        <p:spPr>
          <a:xfrm>
            <a:off x="6086475" y="5576362"/>
            <a:ext cx="14319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N. Song ca. 1100</a:t>
            </a:r>
          </a:p>
        </p:txBody>
      </p:sp>
    </p:spTree>
    <p:extLst>
      <p:ext uri="{BB962C8B-B14F-4D97-AF65-F5344CB8AC3E}">
        <p14:creationId xmlns:p14="http://schemas.microsoft.com/office/powerpoint/2010/main" val="650294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Periods of the Tang Dynasty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466514" y="3330196"/>
            <a:ext cx="8008492" cy="0"/>
          </a:xfrm>
          <a:prstGeom prst="line">
            <a:avLst/>
          </a:prstGeom>
          <a:ln w="762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658717" y="2047358"/>
            <a:ext cx="0" cy="117917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658717" y="2041592"/>
            <a:ext cx="155854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Influence of </a:t>
            </a:r>
          </a:p>
          <a:p>
            <a:r>
              <a:rPr lang="en-US" sz="1600" dirty="0"/>
              <a:t>“Empress” Wu,</a:t>
            </a:r>
          </a:p>
          <a:p>
            <a:r>
              <a:rPr lang="en-US" sz="1600" dirty="0"/>
              <a:t>655-705; “early</a:t>
            </a:r>
            <a:br>
              <a:rPr lang="en-US" sz="1600" dirty="0"/>
            </a:br>
            <a:r>
              <a:rPr lang="en-US" sz="1600" dirty="0"/>
              <a:t>Tang”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5769" y="2669341"/>
            <a:ext cx="1402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Founding of </a:t>
            </a:r>
          </a:p>
          <a:p>
            <a:r>
              <a:rPr lang="en-US" dirty="0"/>
              <a:t>Tang, 618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3783950" y="3330196"/>
            <a:ext cx="0" cy="11143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745073" y="3406376"/>
            <a:ext cx="19578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Reign of Emperor </a:t>
            </a:r>
          </a:p>
          <a:p>
            <a:r>
              <a:rPr lang="en-US" dirty="0" err="1"/>
              <a:t>Xuanzong</a:t>
            </a:r>
            <a:r>
              <a:rPr lang="en-US" dirty="0"/>
              <a:t>,</a:t>
            </a:r>
          </a:p>
          <a:p>
            <a:r>
              <a:rPr lang="en-US" dirty="0"/>
              <a:t>712-755; </a:t>
            </a:r>
          </a:p>
          <a:p>
            <a:r>
              <a:rPr lang="en-US" dirty="0"/>
              <a:t>“High Tang”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3796911" y="1700808"/>
            <a:ext cx="0" cy="156791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783950" y="1700808"/>
            <a:ext cx="24929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An Lu-</a:t>
            </a:r>
            <a:r>
              <a:rPr lang="en-US" b="1" dirty="0" err="1"/>
              <a:t>shan</a:t>
            </a:r>
            <a:r>
              <a:rPr lang="en-US" b="1" dirty="0"/>
              <a:t> Rebellion,</a:t>
            </a:r>
          </a:p>
          <a:p>
            <a:r>
              <a:rPr lang="en-US" b="1" dirty="0"/>
              <a:t>755-763 (nearly ends </a:t>
            </a:r>
          </a:p>
          <a:p>
            <a:r>
              <a:rPr lang="en-US" b="1" dirty="0"/>
              <a:t>the dynasty)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57553" y="2065501"/>
            <a:ext cx="19149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Final collapse</a:t>
            </a:r>
          </a:p>
          <a:p>
            <a:pPr algn="r"/>
            <a:r>
              <a:rPr lang="en-US" dirty="0"/>
              <a:t>of Tang begins</a:t>
            </a:r>
          </a:p>
          <a:p>
            <a:pPr algn="r"/>
            <a:r>
              <a:rPr lang="en-US" dirty="0"/>
              <a:t>In 880s, formal </a:t>
            </a:r>
          </a:p>
          <a:p>
            <a:pPr algn="r"/>
            <a:r>
              <a:rPr lang="en-US" dirty="0"/>
              <a:t>date of end is 907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5805508" y="3330196"/>
            <a:ext cx="0" cy="186751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805508" y="4274379"/>
            <a:ext cx="30219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Brief era of restoration of</a:t>
            </a:r>
          </a:p>
          <a:p>
            <a:r>
              <a:rPr lang="en-US" dirty="0"/>
              <a:t>dynastic strength, 780s-820s; </a:t>
            </a:r>
          </a:p>
          <a:p>
            <a:r>
              <a:rPr lang="en-US" dirty="0"/>
              <a:t>the “mid-Tang”</a:t>
            </a:r>
          </a:p>
        </p:txBody>
      </p:sp>
    </p:spTree>
    <p:extLst>
      <p:ext uri="{BB962C8B-B14F-4D97-AF65-F5344CB8AC3E}">
        <p14:creationId xmlns:p14="http://schemas.microsoft.com/office/powerpoint/2010/main" val="4168529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48635"/>
            <a:ext cx="7772400" cy="54483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675921" y="2643424"/>
            <a:ext cx="945987" cy="220285"/>
          </a:xfrm>
          <a:prstGeom prst="ellipse">
            <a:avLst/>
          </a:prstGeom>
          <a:noFill/>
          <a:ln w="381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1FB60E-2DFB-4361-11B0-4E8406B1DA03}"/>
              </a:ext>
            </a:extLst>
          </p:cNvPr>
          <p:cNvSpPr txBox="1"/>
          <p:nvPr/>
        </p:nvSpPr>
        <p:spPr>
          <a:xfrm>
            <a:off x="2720898" y="5986145"/>
            <a:ext cx="41155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The Tang Empire, ca. 742</a:t>
            </a:r>
          </a:p>
        </p:txBody>
      </p:sp>
    </p:spTree>
    <p:extLst>
      <p:ext uri="{BB962C8B-B14F-4D97-AF65-F5344CB8AC3E}">
        <p14:creationId xmlns:p14="http://schemas.microsoft.com/office/powerpoint/2010/main" val="2886568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000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198" y="-1"/>
            <a:ext cx="3946802" cy="6858000"/>
          </a:xfrm>
          <a:prstGeom prst="rect">
            <a:avLst/>
          </a:prstGeom>
        </p:spPr>
      </p:pic>
      <p:pic>
        <p:nvPicPr>
          <p:cNvPr id="7" name="Picture 6" descr="IMG_192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28149" cy="57778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D8EEE9-7DD2-6D90-68CC-7C4C986799AF}"/>
              </a:ext>
            </a:extLst>
          </p:cNvPr>
          <p:cNvSpPr txBox="1"/>
          <p:nvPr/>
        </p:nvSpPr>
        <p:spPr>
          <a:xfrm>
            <a:off x="301083" y="6032810"/>
            <a:ext cx="4364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Tang Palace Lady (Metropolitan Museum)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194745-0E5A-56FC-B2C4-3858534D8975}"/>
              </a:ext>
            </a:extLst>
          </p:cNvPr>
          <p:cNvSpPr txBox="1"/>
          <p:nvPr/>
        </p:nvSpPr>
        <p:spPr>
          <a:xfrm>
            <a:off x="3656216" y="132692"/>
            <a:ext cx="14975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Tang official </a:t>
            </a:r>
          </a:p>
          <a:p>
            <a:r>
              <a:rPr lang="en-US" dirty="0"/>
              <a:t>(Met)</a:t>
            </a:r>
          </a:p>
        </p:txBody>
      </p:sp>
    </p:spTree>
    <p:extLst>
      <p:ext uri="{BB962C8B-B14F-4D97-AF65-F5344CB8AC3E}">
        <p14:creationId xmlns:p14="http://schemas.microsoft.com/office/powerpoint/2010/main" val="1936871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amel with Musicians">
            <a:extLst>
              <a:ext uri="{FF2B5EF4-FFF2-40B4-BE49-F238E27FC236}">
                <a16:creationId xmlns:a16="http://schemas.microsoft.com/office/drawing/2014/main" id="{1F340F50-7F22-7565-F556-CDE1666CB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71" y="1231157"/>
            <a:ext cx="4437653" cy="5626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G_1925.jpg">
            <a:extLst>
              <a:ext uri="{FF2B5EF4-FFF2-40B4-BE49-F238E27FC236}">
                <a16:creationId xmlns:a16="http://schemas.microsoft.com/office/drawing/2014/main" id="{0FAD8421-2613-E602-A3FD-81EF505CED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00676" y="771324"/>
            <a:ext cx="6114647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35421F-7F62-77AA-FB8E-23C446475003}"/>
              </a:ext>
            </a:extLst>
          </p:cNvPr>
          <p:cNvSpPr txBox="1"/>
          <p:nvPr/>
        </p:nvSpPr>
        <p:spPr>
          <a:xfrm>
            <a:off x="4672361" y="6244683"/>
            <a:ext cx="3406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Tang woman riding astride (Met)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85B4BA-DDAC-7160-B74A-31CB102E379E}"/>
              </a:ext>
            </a:extLst>
          </p:cNvPr>
          <p:cNvSpPr txBox="1"/>
          <p:nvPr/>
        </p:nvSpPr>
        <p:spPr>
          <a:xfrm>
            <a:off x="159909" y="602166"/>
            <a:ext cx="4255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Tang Camel with Sogdians (Smithsonian)</a:t>
            </a:r>
          </a:p>
        </p:txBody>
      </p:sp>
    </p:spTree>
    <p:extLst>
      <p:ext uri="{BB962C8B-B14F-4D97-AF65-F5344CB8AC3E}">
        <p14:creationId xmlns:p14="http://schemas.microsoft.com/office/powerpoint/2010/main" val="524346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avelogue">
  <a:themeElements>
    <a:clrScheme name="Travelogue">
      <a:dk1>
        <a:sysClr val="windowText" lastClr="000000"/>
      </a:dk1>
      <a:lt1>
        <a:srgbClr val="EAC968"/>
      </a:lt1>
      <a:dk2>
        <a:srgbClr val="2A2515"/>
      </a:dk2>
      <a:lt2>
        <a:srgbClr val="82682C"/>
      </a:lt2>
      <a:accent1>
        <a:srgbClr val="B74D21"/>
      </a:accent1>
      <a:accent2>
        <a:srgbClr val="A32323"/>
      </a:accent2>
      <a:accent3>
        <a:srgbClr val="4576A3"/>
      </a:accent3>
      <a:accent4>
        <a:srgbClr val="615D9A"/>
      </a:accent4>
      <a:accent5>
        <a:srgbClr val="67924B"/>
      </a:accent5>
      <a:accent6>
        <a:srgbClr val="BF7B1B"/>
      </a:accent6>
      <a:hlink>
        <a:srgbClr val="99350B"/>
      </a:hlink>
      <a:folHlink>
        <a:srgbClr val="785140"/>
      </a:folHlink>
    </a:clrScheme>
    <a:fontScheme name="Travelogue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Travelogu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130000"/>
              </a:schemeClr>
              <a:schemeClr val="phClr">
                <a:tint val="80000"/>
                <a:satMod val="150000"/>
              </a:schemeClr>
            </a:duotone>
          </a:blip>
          <a:tile tx="0" ty="0" sx="50000" sy="5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20000"/>
                <a:satMod val="130000"/>
              </a:schemeClr>
              <a:schemeClr val="phClr">
                <a:tint val="80000"/>
                <a:satMod val="150000"/>
              </a:schemeClr>
            </a:duotone>
          </a:blip>
          <a:tile tx="0" ty="0" sx="50000" sy="50000" flip="none" algn="tl"/>
        </a:blip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6600000" sx="102000" sy="102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88900" dist="63500" dir="2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sunset" dir="t">
              <a:rot lat="0" lon="0" rev="4200000"/>
            </a:lightRig>
          </a:scene3d>
          <a:sp3d>
            <a:bevelT w="635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0000"/>
                <a:hueMod val="85000"/>
                <a:satMod val="300000"/>
                <a:lumMod val="100000"/>
              </a:schemeClr>
            </a:gs>
            <a:gs pos="40000">
              <a:schemeClr val="phClr">
                <a:tint val="45000"/>
                <a:shade val="99000"/>
                <a:hueMod val="95000"/>
                <a:satMod val="300000"/>
                <a:lumMod val="100000"/>
              </a:schemeClr>
            </a:gs>
            <a:gs pos="100000">
              <a:schemeClr val="phClr">
                <a:shade val="20000"/>
                <a:hueMod val="95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70000"/>
                <a:satMod val="2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Travelogue.thmx</Template>
  <TotalTime>844</TotalTime>
  <Words>3051</Words>
  <Application>Microsoft Macintosh PowerPoint</Application>
  <PresentationFormat>On-screen Show (4:3)</PresentationFormat>
  <Paragraphs>166</Paragraphs>
  <Slides>31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ËÎÌå</vt:lpstr>
      <vt:lpstr>����</vt:lpstr>
      <vt:lpstr>Calibri</vt:lpstr>
      <vt:lpstr>Calisto MT</vt:lpstr>
      <vt:lpstr>Mistral</vt:lpstr>
      <vt:lpstr>Wingdings 2</vt:lpstr>
      <vt:lpstr>Travelogue</vt:lpstr>
      <vt:lpstr>Voices from  Tang (618-907) through Northern Song (960-1127) Dynasty China:  Encounters across Boundaries</vt:lpstr>
      <vt:lpstr>PowerPoint Presentation</vt:lpstr>
      <vt:lpstr>For Today:  Views of Boundaries and Encounters in Tang through Song Literature</vt:lpstr>
      <vt:lpstr>Partial List of Resources</vt:lpstr>
      <vt:lpstr>8th-12th Century “China”</vt:lpstr>
      <vt:lpstr>Periods of the Tang Dynasty</vt:lpstr>
      <vt:lpstr>PowerPoint Presentation</vt:lpstr>
      <vt:lpstr>PowerPoint Presentation</vt:lpstr>
      <vt:lpstr>PowerPoint Presentation</vt:lpstr>
      <vt:lpstr>PowerPoint Presentation</vt:lpstr>
      <vt:lpstr>From the Tang to the “Five Dynasties &amp; Ten Kingdoms”</vt:lpstr>
      <vt:lpstr>PowerPoint Presentation</vt:lpstr>
      <vt:lpstr>Transitions from Tang to Song</vt:lpstr>
      <vt:lpstr>Encounters across Spatial &amp; Conceptual Boundaries</vt:lpstr>
      <vt:lpstr>Elites &amp; the Role of Literature</vt:lpstr>
      <vt:lpstr>Poetry of the Northwestern Frontier</vt:lpstr>
      <vt:lpstr>Coming to the Capital:  Han Yu 韓愈 (Tang) and Su Zhe 蘇轍 (Song)</vt:lpstr>
      <vt:lpstr>PowerPoint Presentation</vt:lpstr>
      <vt:lpstr>PowerPoint Presentation</vt:lpstr>
      <vt:lpstr>PowerPoint Presentation</vt:lpstr>
      <vt:lpstr>PowerPoint Presentation</vt:lpstr>
      <vt:lpstr>Encounters with southern wilds</vt:lpstr>
      <vt:lpstr>PowerPoint Presentation</vt:lpstr>
      <vt:lpstr>PowerPoint Presentation</vt:lpstr>
      <vt:lpstr>The Entertainment Quarters &amp; Courtesan Culture: Liminal Encounters</vt:lpstr>
      <vt:lpstr>PowerPoint Presentation</vt:lpstr>
      <vt:lpstr>Record of the Northern Ward (880s)</vt:lpstr>
      <vt:lpstr>PowerPoint Presentation</vt:lpstr>
      <vt:lpstr>PowerPoint Presentation</vt:lpstr>
      <vt:lpstr>PowerPoint Presentation</vt:lpstr>
      <vt:lpstr>Concluding thoughts</vt:lpstr>
    </vt:vector>
  </TitlesOfParts>
  <Company>Princeton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“Great Age” of the Tang</dc:title>
  <dc:creator>Anna Shields</dc:creator>
  <cp:lastModifiedBy>Anna M. Shields</cp:lastModifiedBy>
  <cp:revision>22</cp:revision>
  <dcterms:created xsi:type="dcterms:W3CDTF">2018-03-27T01:08:46Z</dcterms:created>
  <dcterms:modified xsi:type="dcterms:W3CDTF">2023-11-29T18:52:38Z</dcterms:modified>
</cp:coreProperties>
</file>