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45" r:id="rId3"/>
    <p:sldId id="259" r:id="rId4"/>
    <p:sldId id="344" r:id="rId5"/>
    <p:sldId id="343" r:id="rId6"/>
    <p:sldId id="258" r:id="rId7"/>
    <p:sldId id="257" r:id="rId8"/>
    <p:sldId id="346" r:id="rId9"/>
    <p:sldId id="350" r:id="rId10"/>
    <p:sldId id="352" r:id="rId11"/>
    <p:sldId id="348" r:id="rId12"/>
    <p:sldId id="349" r:id="rId13"/>
    <p:sldId id="351" r:id="rId14"/>
    <p:sldId id="353" r:id="rId15"/>
    <p:sldId id="354" r:id="rId16"/>
    <p:sldId id="362" r:id="rId17"/>
    <p:sldId id="356" r:id="rId18"/>
    <p:sldId id="337" r:id="rId19"/>
    <p:sldId id="336" r:id="rId20"/>
    <p:sldId id="355" r:id="rId21"/>
    <p:sldId id="313" r:id="rId22"/>
    <p:sldId id="262" r:id="rId23"/>
    <p:sldId id="318" r:id="rId24"/>
    <p:sldId id="332" r:id="rId25"/>
    <p:sldId id="357" r:id="rId26"/>
    <p:sldId id="359" r:id="rId27"/>
    <p:sldId id="360" r:id="rId28"/>
    <p:sldId id="358" r:id="rId29"/>
    <p:sldId id="361" r:id="rId30"/>
    <p:sldId id="3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4601"/>
  </p:normalViewPr>
  <p:slideViewPr>
    <p:cSldViewPr snapToGrid="0">
      <p:cViewPr>
        <p:scale>
          <a:sx n="90" d="100"/>
          <a:sy n="90" d="100"/>
        </p:scale>
        <p:origin x="47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B08CC9-4D75-4D0F-92C6-4CE6C5A4A6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6E2DDE-90F2-4C62-A65B-EB38433497D4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First-gen college student and scholar, grew up in Western Japan (Kurashiki City, Okayama Pref) </a:t>
          </a:r>
        </a:p>
      </dgm:t>
    </dgm:pt>
    <dgm:pt modelId="{5AA1C4A2-780D-4565-97E4-46FA2BE53A25}" type="parTrans" cxnId="{5398F253-43DF-4AC0-B6CB-583DAA9925B5}">
      <dgm:prSet/>
      <dgm:spPr/>
      <dgm:t>
        <a:bodyPr/>
        <a:lstStyle/>
        <a:p>
          <a:endParaRPr lang="en-US"/>
        </a:p>
      </dgm:t>
    </dgm:pt>
    <dgm:pt modelId="{FFBF5C3E-1E94-4AA0-8284-9C6A74BF3ABA}" type="sibTrans" cxnId="{5398F253-43DF-4AC0-B6CB-583DAA9925B5}">
      <dgm:prSet/>
      <dgm:spPr/>
      <dgm:t>
        <a:bodyPr/>
        <a:lstStyle/>
        <a:p>
          <a:endParaRPr lang="en-US"/>
        </a:p>
      </dgm:t>
    </dgm:pt>
    <dgm:pt modelId="{396BD803-D76B-4F35-B879-445822D47FD3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Hikikomori in the mid 90s and left Japan in the late 90s </a:t>
          </a:r>
        </a:p>
      </dgm:t>
    </dgm:pt>
    <dgm:pt modelId="{05448BB2-1EA2-43AC-A84E-B71B3C912BB3}" type="parTrans" cxnId="{D7FDC8B0-4188-4E6D-955C-E3255BD4ED75}">
      <dgm:prSet/>
      <dgm:spPr/>
      <dgm:t>
        <a:bodyPr/>
        <a:lstStyle/>
        <a:p>
          <a:endParaRPr lang="en-US"/>
        </a:p>
      </dgm:t>
    </dgm:pt>
    <dgm:pt modelId="{020304E3-B08B-47DA-9F36-2B680B327A28}" type="sibTrans" cxnId="{D7FDC8B0-4188-4E6D-955C-E3255BD4ED75}">
      <dgm:prSet/>
      <dgm:spPr/>
      <dgm:t>
        <a:bodyPr/>
        <a:lstStyle/>
        <a:p>
          <a:endParaRPr lang="en-US"/>
        </a:p>
      </dgm:t>
    </dgm:pt>
    <dgm:pt modelId="{B34096AF-687F-40ED-AE88-76BA4FB464DE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Studied philosophy, psychology, and anthropology in Colorado and Massachusetts</a:t>
          </a:r>
        </a:p>
      </dgm:t>
    </dgm:pt>
    <dgm:pt modelId="{3E3BB692-67E3-4AEE-87F2-28EB66067FF4}" type="parTrans" cxnId="{76150BD7-0398-416E-A2C0-98F7499B1255}">
      <dgm:prSet/>
      <dgm:spPr/>
      <dgm:t>
        <a:bodyPr/>
        <a:lstStyle/>
        <a:p>
          <a:endParaRPr lang="en-US"/>
        </a:p>
      </dgm:t>
    </dgm:pt>
    <dgm:pt modelId="{84B9165A-EDD2-4C99-935F-626E6F8D6347}" type="sibTrans" cxnId="{76150BD7-0398-416E-A2C0-98F7499B1255}">
      <dgm:prSet/>
      <dgm:spPr/>
      <dgm:t>
        <a:bodyPr/>
        <a:lstStyle/>
        <a:p>
          <a:endParaRPr lang="en-US"/>
        </a:p>
      </dgm:t>
    </dgm:pt>
    <dgm:pt modelId="{B4C98208-9F14-4117-A675-5680189ED065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Joined Princeton in 2018</a:t>
          </a:r>
        </a:p>
      </dgm:t>
    </dgm:pt>
    <dgm:pt modelId="{30D4AE18-0DAA-474F-8F21-8D4E0C5063C7}" type="parTrans" cxnId="{04961620-116E-45D3-A82D-59DA1EEF4445}">
      <dgm:prSet/>
      <dgm:spPr/>
      <dgm:t>
        <a:bodyPr/>
        <a:lstStyle/>
        <a:p>
          <a:endParaRPr lang="en-US"/>
        </a:p>
      </dgm:t>
    </dgm:pt>
    <dgm:pt modelId="{6F38357A-006A-460B-A98F-DCA464DDB752}" type="sibTrans" cxnId="{04961620-116E-45D3-A82D-59DA1EEF4445}">
      <dgm:prSet/>
      <dgm:spPr/>
      <dgm:t>
        <a:bodyPr/>
        <a:lstStyle/>
        <a:p>
          <a:endParaRPr lang="en-US"/>
        </a:p>
      </dgm:t>
    </dgm:pt>
    <dgm:pt modelId="{8455C421-F04D-4AF7-9E03-AF30A31EAFB1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Courses taught at Princeton </a:t>
          </a:r>
        </a:p>
      </dgm:t>
    </dgm:pt>
    <dgm:pt modelId="{A4175749-DEDB-4773-B956-E28E0EDFAB86}" type="parTrans" cxnId="{449F4A6F-FA70-41FC-8B86-A34EE7660C52}">
      <dgm:prSet/>
      <dgm:spPr/>
      <dgm:t>
        <a:bodyPr/>
        <a:lstStyle/>
        <a:p>
          <a:endParaRPr lang="en-US"/>
        </a:p>
      </dgm:t>
    </dgm:pt>
    <dgm:pt modelId="{FD763086-8FAD-40C6-97DA-13DFE791E34F}" type="sibTrans" cxnId="{449F4A6F-FA70-41FC-8B86-A34EE7660C52}">
      <dgm:prSet/>
      <dgm:spPr/>
      <dgm:t>
        <a:bodyPr/>
        <a:lstStyle/>
        <a:p>
          <a:endParaRPr lang="en-US"/>
        </a:p>
      </dgm:t>
    </dgm:pt>
    <dgm:pt modelId="{69B37A2E-4133-4E99-B9A9-2DCF1E9DCB01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ANT/ENV219: Catastrophes across Cultures: The Anthropology of Disaster</a:t>
          </a:r>
        </a:p>
      </dgm:t>
    </dgm:pt>
    <dgm:pt modelId="{2DE951DD-BD22-4568-BDF1-9822951F9DB9}" type="parTrans" cxnId="{911D4274-A0ED-4F3F-8F8F-393E35C029F2}">
      <dgm:prSet/>
      <dgm:spPr/>
      <dgm:t>
        <a:bodyPr/>
        <a:lstStyle/>
        <a:p>
          <a:endParaRPr lang="en-US"/>
        </a:p>
      </dgm:t>
    </dgm:pt>
    <dgm:pt modelId="{10101650-6732-4C2B-9BED-3EE35A3A5B15}" type="sibTrans" cxnId="{911D4274-A0ED-4F3F-8F8F-393E35C029F2}">
      <dgm:prSet/>
      <dgm:spPr/>
      <dgm:t>
        <a:bodyPr/>
        <a:lstStyle/>
        <a:p>
          <a:endParaRPr lang="en-US"/>
        </a:p>
      </dgm:t>
    </dgm:pt>
    <dgm:pt modelId="{65D60606-95E7-475D-AEA3-C29DEA154DA4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ANT446/ENV364 Nuclear Things and Toxic Colonization </a:t>
          </a:r>
        </a:p>
      </dgm:t>
    </dgm:pt>
    <dgm:pt modelId="{E862469A-C0DD-4E57-9CFB-1C5A0A4F858D}" type="parTrans" cxnId="{340A49B7-EF91-44FD-8EB4-3EBFE18EFBF8}">
      <dgm:prSet/>
      <dgm:spPr/>
      <dgm:t>
        <a:bodyPr/>
        <a:lstStyle/>
        <a:p>
          <a:endParaRPr lang="en-US"/>
        </a:p>
      </dgm:t>
    </dgm:pt>
    <dgm:pt modelId="{2A07944D-1A69-40B8-A4EB-92D96E702871}" type="sibTrans" cxnId="{340A49B7-EF91-44FD-8EB4-3EBFE18EFBF8}">
      <dgm:prSet/>
      <dgm:spPr/>
      <dgm:t>
        <a:bodyPr/>
        <a:lstStyle/>
        <a:p>
          <a:endParaRPr lang="en-US"/>
        </a:p>
      </dgm:t>
    </dgm:pt>
    <dgm:pt modelId="{E1560396-FF16-4764-9F06-F743C9E71C2B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ANT/ENV/AMS 245 Nuclear Princeton: An Indigenous Approach to Science, Technology and the Environment </a:t>
          </a:r>
        </a:p>
      </dgm:t>
    </dgm:pt>
    <dgm:pt modelId="{626F821F-61C1-4FF3-88F7-A91ECA62DE28}" type="parTrans" cxnId="{CE06B42E-0A8B-4172-B36B-33E6E4C1E6D0}">
      <dgm:prSet/>
      <dgm:spPr/>
      <dgm:t>
        <a:bodyPr/>
        <a:lstStyle/>
        <a:p>
          <a:endParaRPr lang="en-US"/>
        </a:p>
      </dgm:t>
    </dgm:pt>
    <dgm:pt modelId="{55D53779-6147-4E6B-8EAC-25160C3D3E7A}" type="sibTrans" cxnId="{CE06B42E-0A8B-4172-B36B-33E6E4C1E6D0}">
      <dgm:prSet/>
      <dgm:spPr/>
      <dgm:t>
        <a:bodyPr/>
        <a:lstStyle/>
        <a:p>
          <a:endParaRPr lang="en-US"/>
        </a:p>
      </dgm:t>
    </dgm:pt>
    <dgm:pt modelId="{1369C326-D600-1942-B090-D5B2384378D0}" type="pres">
      <dgm:prSet presAssocID="{9BB08CC9-4D75-4D0F-92C6-4CE6C5A4A6A7}" presName="linear" presStyleCnt="0">
        <dgm:presLayoutVars>
          <dgm:animLvl val="lvl"/>
          <dgm:resizeHandles val="exact"/>
        </dgm:presLayoutVars>
      </dgm:prSet>
      <dgm:spPr/>
    </dgm:pt>
    <dgm:pt modelId="{EFD272BC-039F-8348-AAD0-39548631103A}" type="pres">
      <dgm:prSet presAssocID="{176E2DDE-90F2-4C62-A65B-EB38433497D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417E938-D5D9-D549-A31E-0D9AE20C0432}" type="pres">
      <dgm:prSet presAssocID="{FFBF5C3E-1E94-4AA0-8284-9C6A74BF3ABA}" presName="spacer" presStyleCnt="0"/>
      <dgm:spPr/>
    </dgm:pt>
    <dgm:pt modelId="{54FFB3C0-E98E-B549-9AD9-017F83696921}" type="pres">
      <dgm:prSet presAssocID="{396BD803-D76B-4F35-B879-445822D47FD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1E0A850-C028-5342-AC04-AEADD93DF63B}" type="pres">
      <dgm:prSet presAssocID="{020304E3-B08B-47DA-9F36-2B680B327A28}" presName="spacer" presStyleCnt="0"/>
      <dgm:spPr/>
    </dgm:pt>
    <dgm:pt modelId="{4A0FA5E3-DAAE-B94A-B599-C6886C5CEE14}" type="pres">
      <dgm:prSet presAssocID="{B34096AF-687F-40ED-AE88-76BA4FB464D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26CBCBE-3393-6F4C-A7E1-B94BE3ED166C}" type="pres">
      <dgm:prSet presAssocID="{84B9165A-EDD2-4C99-935F-626E6F8D6347}" presName="spacer" presStyleCnt="0"/>
      <dgm:spPr/>
    </dgm:pt>
    <dgm:pt modelId="{F2723993-D848-944A-9E7E-7AA1BE90A41E}" type="pres">
      <dgm:prSet presAssocID="{B4C98208-9F14-4117-A675-5680189ED06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4FF7E9-A86F-6B4E-B1BA-C11CF5B6382B}" type="pres">
      <dgm:prSet presAssocID="{6F38357A-006A-460B-A98F-DCA464DDB752}" presName="spacer" presStyleCnt="0"/>
      <dgm:spPr/>
    </dgm:pt>
    <dgm:pt modelId="{D294595C-B191-F646-ABE2-A49B1FFECE85}" type="pres">
      <dgm:prSet presAssocID="{8455C421-F04D-4AF7-9E03-AF30A31EAFB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2CCBA0E-F1A7-644D-AF93-A2B66C691DB9}" type="pres">
      <dgm:prSet presAssocID="{8455C421-F04D-4AF7-9E03-AF30A31EAFB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937921B-5620-FA47-9CAE-A8019CD47385}" type="presOf" srcId="{69B37A2E-4133-4E99-B9A9-2DCF1E9DCB01}" destId="{42CCBA0E-F1A7-644D-AF93-A2B66C691DB9}" srcOrd="0" destOrd="0" presId="urn:microsoft.com/office/officeart/2005/8/layout/vList2"/>
    <dgm:cxn modelId="{04961620-116E-45D3-A82D-59DA1EEF4445}" srcId="{9BB08CC9-4D75-4D0F-92C6-4CE6C5A4A6A7}" destId="{B4C98208-9F14-4117-A675-5680189ED065}" srcOrd="3" destOrd="0" parTransId="{30D4AE18-0DAA-474F-8F21-8D4E0C5063C7}" sibTransId="{6F38357A-006A-460B-A98F-DCA464DDB752}"/>
    <dgm:cxn modelId="{F7C49827-29FF-A34A-9949-8E550DBF4D17}" type="presOf" srcId="{B4C98208-9F14-4117-A675-5680189ED065}" destId="{F2723993-D848-944A-9E7E-7AA1BE90A41E}" srcOrd="0" destOrd="0" presId="urn:microsoft.com/office/officeart/2005/8/layout/vList2"/>
    <dgm:cxn modelId="{C0EDF02D-37F4-D949-B79F-A8B6A1CE1E4D}" type="presOf" srcId="{E1560396-FF16-4764-9F06-F743C9E71C2B}" destId="{42CCBA0E-F1A7-644D-AF93-A2B66C691DB9}" srcOrd="0" destOrd="2" presId="urn:microsoft.com/office/officeart/2005/8/layout/vList2"/>
    <dgm:cxn modelId="{CE06B42E-0A8B-4172-B36B-33E6E4C1E6D0}" srcId="{8455C421-F04D-4AF7-9E03-AF30A31EAFB1}" destId="{E1560396-FF16-4764-9F06-F743C9E71C2B}" srcOrd="2" destOrd="0" parTransId="{626F821F-61C1-4FF3-88F7-A91ECA62DE28}" sibTransId="{55D53779-6147-4E6B-8EAC-25160C3D3E7A}"/>
    <dgm:cxn modelId="{5398F253-43DF-4AC0-B6CB-583DAA9925B5}" srcId="{9BB08CC9-4D75-4D0F-92C6-4CE6C5A4A6A7}" destId="{176E2DDE-90F2-4C62-A65B-EB38433497D4}" srcOrd="0" destOrd="0" parTransId="{5AA1C4A2-780D-4565-97E4-46FA2BE53A25}" sibTransId="{FFBF5C3E-1E94-4AA0-8284-9C6A74BF3ABA}"/>
    <dgm:cxn modelId="{449F4A6F-FA70-41FC-8B86-A34EE7660C52}" srcId="{9BB08CC9-4D75-4D0F-92C6-4CE6C5A4A6A7}" destId="{8455C421-F04D-4AF7-9E03-AF30A31EAFB1}" srcOrd="4" destOrd="0" parTransId="{A4175749-DEDB-4773-B956-E28E0EDFAB86}" sibTransId="{FD763086-8FAD-40C6-97DA-13DFE791E34F}"/>
    <dgm:cxn modelId="{911D4274-A0ED-4F3F-8F8F-393E35C029F2}" srcId="{8455C421-F04D-4AF7-9E03-AF30A31EAFB1}" destId="{69B37A2E-4133-4E99-B9A9-2DCF1E9DCB01}" srcOrd="0" destOrd="0" parTransId="{2DE951DD-BD22-4568-BDF1-9822951F9DB9}" sibTransId="{10101650-6732-4C2B-9BED-3EE35A3A5B15}"/>
    <dgm:cxn modelId="{042D9588-CA4F-2942-BB6B-C2979B1AD047}" type="presOf" srcId="{396BD803-D76B-4F35-B879-445822D47FD3}" destId="{54FFB3C0-E98E-B549-9AD9-017F83696921}" srcOrd="0" destOrd="0" presId="urn:microsoft.com/office/officeart/2005/8/layout/vList2"/>
    <dgm:cxn modelId="{693FA794-7F79-9F42-B5AA-3C1B8124933E}" type="presOf" srcId="{176E2DDE-90F2-4C62-A65B-EB38433497D4}" destId="{EFD272BC-039F-8348-AAD0-39548631103A}" srcOrd="0" destOrd="0" presId="urn:microsoft.com/office/officeart/2005/8/layout/vList2"/>
    <dgm:cxn modelId="{86C14D9C-0F97-2843-AA26-74E3297C1ADD}" type="presOf" srcId="{8455C421-F04D-4AF7-9E03-AF30A31EAFB1}" destId="{D294595C-B191-F646-ABE2-A49B1FFECE85}" srcOrd="0" destOrd="0" presId="urn:microsoft.com/office/officeart/2005/8/layout/vList2"/>
    <dgm:cxn modelId="{D7FDC8B0-4188-4E6D-955C-E3255BD4ED75}" srcId="{9BB08CC9-4D75-4D0F-92C6-4CE6C5A4A6A7}" destId="{396BD803-D76B-4F35-B879-445822D47FD3}" srcOrd="1" destOrd="0" parTransId="{05448BB2-1EA2-43AC-A84E-B71B3C912BB3}" sibTransId="{020304E3-B08B-47DA-9F36-2B680B327A28}"/>
    <dgm:cxn modelId="{340A49B7-EF91-44FD-8EB4-3EBFE18EFBF8}" srcId="{8455C421-F04D-4AF7-9E03-AF30A31EAFB1}" destId="{65D60606-95E7-475D-AEA3-C29DEA154DA4}" srcOrd="1" destOrd="0" parTransId="{E862469A-C0DD-4E57-9CFB-1C5A0A4F858D}" sibTransId="{2A07944D-1A69-40B8-A4EB-92D96E702871}"/>
    <dgm:cxn modelId="{C2ED94BD-08EC-5846-BEDC-F73390E0B63F}" type="presOf" srcId="{65D60606-95E7-475D-AEA3-C29DEA154DA4}" destId="{42CCBA0E-F1A7-644D-AF93-A2B66C691DB9}" srcOrd="0" destOrd="1" presId="urn:microsoft.com/office/officeart/2005/8/layout/vList2"/>
    <dgm:cxn modelId="{DC8B08C1-65E2-C04B-AFAA-5C511D78F837}" type="presOf" srcId="{9BB08CC9-4D75-4D0F-92C6-4CE6C5A4A6A7}" destId="{1369C326-D600-1942-B090-D5B2384378D0}" srcOrd="0" destOrd="0" presId="urn:microsoft.com/office/officeart/2005/8/layout/vList2"/>
    <dgm:cxn modelId="{76150BD7-0398-416E-A2C0-98F7499B1255}" srcId="{9BB08CC9-4D75-4D0F-92C6-4CE6C5A4A6A7}" destId="{B34096AF-687F-40ED-AE88-76BA4FB464DE}" srcOrd="2" destOrd="0" parTransId="{3E3BB692-67E3-4AEE-87F2-28EB66067FF4}" sibTransId="{84B9165A-EDD2-4C99-935F-626E6F8D6347}"/>
    <dgm:cxn modelId="{F2F4E4EC-838E-4D49-A9E5-3072DA6249A1}" type="presOf" srcId="{B34096AF-687F-40ED-AE88-76BA4FB464DE}" destId="{4A0FA5E3-DAAE-B94A-B599-C6886C5CEE14}" srcOrd="0" destOrd="0" presId="urn:microsoft.com/office/officeart/2005/8/layout/vList2"/>
    <dgm:cxn modelId="{78442478-D953-1440-8224-96879F56518C}" type="presParOf" srcId="{1369C326-D600-1942-B090-D5B2384378D0}" destId="{EFD272BC-039F-8348-AAD0-39548631103A}" srcOrd="0" destOrd="0" presId="urn:microsoft.com/office/officeart/2005/8/layout/vList2"/>
    <dgm:cxn modelId="{2D97844A-3DB4-8F48-B000-8A513C5E8CBD}" type="presParOf" srcId="{1369C326-D600-1942-B090-D5B2384378D0}" destId="{6417E938-D5D9-D549-A31E-0D9AE20C0432}" srcOrd="1" destOrd="0" presId="urn:microsoft.com/office/officeart/2005/8/layout/vList2"/>
    <dgm:cxn modelId="{C79B906F-5895-9F4F-BFB1-4CE94858B9DF}" type="presParOf" srcId="{1369C326-D600-1942-B090-D5B2384378D0}" destId="{54FFB3C0-E98E-B549-9AD9-017F83696921}" srcOrd="2" destOrd="0" presId="urn:microsoft.com/office/officeart/2005/8/layout/vList2"/>
    <dgm:cxn modelId="{13A7D1FE-20DE-7F4F-9E53-F458C51C06A6}" type="presParOf" srcId="{1369C326-D600-1942-B090-D5B2384378D0}" destId="{41E0A850-C028-5342-AC04-AEADD93DF63B}" srcOrd="3" destOrd="0" presId="urn:microsoft.com/office/officeart/2005/8/layout/vList2"/>
    <dgm:cxn modelId="{9139E164-2C3A-6C43-A9D5-02A519A63996}" type="presParOf" srcId="{1369C326-D600-1942-B090-D5B2384378D0}" destId="{4A0FA5E3-DAAE-B94A-B599-C6886C5CEE14}" srcOrd="4" destOrd="0" presId="urn:microsoft.com/office/officeart/2005/8/layout/vList2"/>
    <dgm:cxn modelId="{5FEF0C3D-E7C0-CF4E-9286-EB9F21E352ED}" type="presParOf" srcId="{1369C326-D600-1942-B090-D5B2384378D0}" destId="{526CBCBE-3393-6F4C-A7E1-B94BE3ED166C}" srcOrd="5" destOrd="0" presId="urn:microsoft.com/office/officeart/2005/8/layout/vList2"/>
    <dgm:cxn modelId="{1609D18A-6A46-114E-AABF-9070028AC212}" type="presParOf" srcId="{1369C326-D600-1942-B090-D5B2384378D0}" destId="{F2723993-D848-944A-9E7E-7AA1BE90A41E}" srcOrd="6" destOrd="0" presId="urn:microsoft.com/office/officeart/2005/8/layout/vList2"/>
    <dgm:cxn modelId="{3AFA9413-A13F-0D42-A7FB-2EE5184EE0BE}" type="presParOf" srcId="{1369C326-D600-1942-B090-D5B2384378D0}" destId="{214FF7E9-A86F-6B4E-B1BA-C11CF5B6382B}" srcOrd="7" destOrd="0" presId="urn:microsoft.com/office/officeart/2005/8/layout/vList2"/>
    <dgm:cxn modelId="{A7845E18-143A-1746-8520-8C94F8359C53}" type="presParOf" srcId="{1369C326-D600-1942-B090-D5B2384378D0}" destId="{D294595C-B191-F646-ABE2-A49B1FFECE85}" srcOrd="8" destOrd="0" presId="urn:microsoft.com/office/officeart/2005/8/layout/vList2"/>
    <dgm:cxn modelId="{8798AB2D-1A46-2B45-81D1-F40AE71639C1}" type="presParOf" srcId="{1369C326-D600-1942-B090-D5B2384378D0}" destId="{42CCBA0E-F1A7-644D-AF93-A2B66C691DB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272BC-039F-8348-AAD0-39548631103A}">
      <dsp:nvSpPr>
        <dsp:cNvPr id="0" name=""/>
        <dsp:cNvSpPr/>
      </dsp:nvSpPr>
      <dsp:spPr>
        <a:xfrm>
          <a:off x="0" y="111650"/>
          <a:ext cx="7559504" cy="888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erican Typewriter" panose="02090604020004020304" pitchFamily="18" charset="77"/>
            </a:rPr>
            <a:t>First-gen college student and scholar, grew up in Western Japan (Kurashiki City, Okayama Pref) </a:t>
          </a:r>
        </a:p>
      </dsp:txBody>
      <dsp:txXfrm>
        <a:off x="43350" y="155000"/>
        <a:ext cx="7472804" cy="801330"/>
      </dsp:txXfrm>
    </dsp:sp>
    <dsp:sp modelId="{54FFB3C0-E98E-B549-9AD9-017F83696921}">
      <dsp:nvSpPr>
        <dsp:cNvPr id="0" name=""/>
        <dsp:cNvSpPr/>
      </dsp:nvSpPr>
      <dsp:spPr>
        <a:xfrm>
          <a:off x="0" y="1065920"/>
          <a:ext cx="7559504" cy="88803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erican Typewriter" panose="02090604020004020304" pitchFamily="18" charset="77"/>
            </a:rPr>
            <a:t>Hikikomori in the mid 90s and left Japan in the late 90s </a:t>
          </a:r>
        </a:p>
      </dsp:txBody>
      <dsp:txXfrm>
        <a:off x="43350" y="1109270"/>
        <a:ext cx="7472804" cy="801330"/>
      </dsp:txXfrm>
    </dsp:sp>
    <dsp:sp modelId="{4A0FA5E3-DAAE-B94A-B599-C6886C5CEE14}">
      <dsp:nvSpPr>
        <dsp:cNvPr id="0" name=""/>
        <dsp:cNvSpPr/>
      </dsp:nvSpPr>
      <dsp:spPr>
        <a:xfrm>
          <a:off x="0" y="2020191"/>
          <a:ext cx="7559504" cy="88803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erican Typewriter" panose="02090604020004020304" pitchFamily="18" charset="77"/>
            </a:rPr>
            <a:t>Studied philosophy, psychology, and anthropology in Colorado and Massachusetts</a:t>
          </a:r>
        </a:p>
      </dsp:txBody>
      <dsp:txXfrm>
        <a:off x="43350" y="2063541"/>
        <a:ext cx="7472804" cy="801330"/>
      </dsp:txXfrm>
    </dsp:sp>
    <dsp:sp modelId="{F2723993-D848-944A-9E7E-7AA1BE90A41E}">
      <dsp:nvSpPr>
        <dsp:cNvPr id="0" name=""/>
        <dsp:cNvSpPr/>
      </dsp:nvSpPr>
      <dsp:spPr>
        <a:xfrm>
          <a:off x="0" y="2974461"/>
          <a:ext cx="7559504" cy="88803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erican Typewriter" panose="02090604020004020304" pitchFamily="18" charset="77"/>
            </a:rPr>
            <a:t>Joined Princeton in 2018</a:t>
          </a:r>
        </a:p>
      </dsp:txBody>
      <dsp:txXfrm>
        <a:off x="43350" y="3017811"/>
        <a:ext cx="7472804" cy="801330"/>
      </dsp:txXfrm>
    </dsp:sp>
    <dsp:sp modelId="{D294595C-B191-F646-ABE2-A49B1FFECE85}">
      <dsp:nvSpPr>
        <dsp:cNvPr id="0" name=""/>
        <dsp:cNvSpPr/>
      </dsp:nvSpPr>
      <dsp:spPr>
        <a:xfrm>
          <a:off x="0" y="3928731"/>
          <a:ext cx="7559504" cy="8880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merican Typewriter" panose="02090604020004020304" pitchFamily="18" charset="77"/>
            </a:rPr>
            <a:t>Courses taught at Princeton </a:t>
          </a:r>
        </a:p>
      </dsp:txBody>
      <dsp:txXfrm>
        <a:off x="43350" y="3972081"/>
        <a:ext cx="7472804" cy="801330"/>
      </dsp:txXfrm>
    </dsp:sp>
    <dsp:sp modelId="{42CCBA0E-F1A7-644D-AF93-A2B66C691DB9}">
      <dsp:nvSpPr>
        <dsp:cNvPr id="0" name=""/>
        <dsp:cNvSpPr/>
      </dsp:nvSpPr>
      <dsp:spPr>
        <a:xfrm>
          <a:off x="0" y="4816761"/>
          <a:ext cx="7559504" cy="135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American Typewriter" panose="02090604020004020304" pitchFamily="18" charset="77"/>
            </a:rPr>
            <a:t>ANT/ENV219: Catastrophes across Cultures: The Anthropology of Disaster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American Typewriter" panose="02090604020004020304" pitchFamily="18" charset="77"/>
            </a:rPr>
            <a:t>ANT446/ENV364 Nuclear Things and Toxic Colonization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American Typewriter" panose="02090604020004020304" pitchFamily="18" charset="77"/>
            </a:rPr>
            <a:t>ANT/ENV/AMS 245 Nuclear Princeton: An Indigenous Approach to Science, Technology and the Environment </a:t>
          </a:r>
        </a:p>
      </dsp:txBody>
      <dsp:txXfrm>
        <a:off x="0" y="4816761"/>
        <a:ext cx="7559504" cy="1356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737C8-2B7F-6C41-9683-D35C47070B9E}" type="datetimeFigureOut">
              <a:rPr lang="en-US" smtClean="0"/>
              <a:t>3/3/23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9D98B-6AC7-D648-A77B-767BDB8FF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3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7A480-8345-3B49-8228-25F8E13D03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5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7A480-8345-3B49-8228-25F8E13D03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E05B-C26E-5F44-09E9-196E73B47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CD9FB-6EBB-09F3-9817-B38DB620D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AB752-8D20-24F3-C6A6-E3FA7C14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D7535-9DD5-7F34-35CD-57024D8B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DCF9-13F3-F54D-CEC9-60CF4322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B878F-7F11-009D-B148-77C5F54E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C574F-12BC-C0C6-B9F1-4FE0A4B80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4059-17CC-4E42-6532-AA8D1D3D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8B805-E15B-852F-9360-F27A3724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3DAF-64F2-0BF3-6566-590FC17C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2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6C5CD-3AF7-7CD9-7105-55F29171E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A3E6B-04B5-D809-3AAA-BD75B038A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9C331-151C-F7BE-0FDF-E03CA670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F76FA-2A22-C006-AF1F-96D6FE88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ADCE-035A-B528-6C3A-28334ADD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2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Photos + Short Desc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683033896_1440x1778.jpeg"/>
          <p:cNvSpPr>
            <a:spLocks noGrp="1"/>
          </p:cNvSpPr>
          <p:nvPr>
            <p:ph type="pic" idx="21" hasCustomPrompt="1"/>
          </p:nvPr>
        </p:nvSpPr>
        <p:spPr>
          <a:xfrm>
            <a:off x="0" y="0"/>
            <a:ext cx="5110843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228600" marR="0" indent="-228600" algn="l" defTabSz="914377" rtl="0" eaLnBrk="1" fontAlgn="auto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lvl1pPr>
          </a:lstStyle>
          <a:p>
            <a:pPr marL="228600" marR="0" lvl="0" indent="-228600" algn="l" defTabSz="914377" rtl="0" eaLnBrk="1" fontAlgn="auto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 dirty="0"/>
              <a:t>Photo Here</a:t>
            </a:r>
          </a:p>
          <a:p>
            <a:endParaRPr dirty="0"/>
          </a:p>
        </p:txBody>
      </p:sp>
      <p:sp>
        <p:nvSpPr>
          <p:cNvPr id="4" name="Title can be written here">
            <a:extLst>
              <a:ext uri="{FF2B5EF4-FFF2-40B4-BE49-F238E27FC236}">
                <a16:creationId xmlns:a16="http://schemas.microsoft.com/office/drawing/2014/main" id="{19EC37F7-ED80-2841-816A-AA4315C53310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374082" y="431919"/>
            <a:ext cx="6619996" cy="40979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063" b="1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</a:lstStyle>
          <a:p>
            <a:r>
              <a:rPr dirty="0"/>
              <a:t>Title or description can be written here</a:t>
            </a:r>
          </a:p>
        </p:txBody>
      </p:sp>
      <p:sp>
        <p:nvSpPr>
          <p:cNvPr id="5" name="683033896_1440x1778.jpeg">
            <a:extLst>
              <a:ext uri="{FF2B5EF4-FFF2-40B4-BE49-F238E27FC236}">
                <a16:creationId xmlns:a16="http://schemas.microsoft.com/office/drawing/2014/main" id="{0E80FC08-9521-8543-AE8F-2E554CBBB5D9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5867400" y="1804308"/>
            <a:ext cx="5633357" cy="35106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 marL="228600" marR="0" indent="-228600" algn="l" defTabSz="914377" rtl="0" eaLnBrk="1" fontAlgn="auto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lvl1pPr>
          </a:lstStyle>
          <a:p>
            <a:pPr marL="228600" marR="0" lvl="0" indent="-228600" algn="l" defTabSz="914377" rtl="0" eaLnBrk="1" fontAlgn="auto" latinLnBrk="0" hangingPunct="1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 dirty="0"/>
              <a:t>Photo Here</a:t>
            </a:r>
          </a:p>
          <a:p>
            <a:endParaRPr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E093B4-1398-CC42-A43C-5BDA9BBC3F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67402" y="5665790"/>
            <a:ext cx="5633244" cy="751681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Add Short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061735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230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8597-83B3-E568-8F53-61031EC2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94FF2-E113-2804-35D0-8DB95A20A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4751-827F-A390-DFD6-AFDC8152A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869B-68FC-814B-F3F7-062E125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6A096-47EB-BAD5-18E6-E0CF5F95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0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7561-D5A5-4C68-647E-53AA7923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AC623-94C3-E243-8956-CC37041E9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8551-BDAC-C894-A0A5-16161435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7E09-415F-F59A-03F8-2ACDE67B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B5E07-7354-85C4-B308-261A2C40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B022-CBE5-CA55-4D69-AAB8A7CD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8E1C8-21A5-AB9D-B850-69ABF27BD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39EB-820A-E047-D242-3FC38E172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391FC-00C2-A6C5-D91A-41190C78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217FB-5E36-1999-3C5F-11239027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C0C36-9E00-2BDF-5820-BA47014C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8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CDDB-B04B-DB34-511E-F12B2D20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E520-8D83-A6DD-F081-3DF63A72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69922-C614-F358-C3AD-21C5631C4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9CDC7-E026-9BEC-A4E9-561882527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5B708-302B-6AB0-D64E-F5930BB47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C6FAE7-46A5-58D3-9EAE-35F2434F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D357D-49A7-0734-1767-55B5F1F1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969E4-D742-8A32-7DE2-01D54B8B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62359-2C8C-E01A-69ED-23D7FABF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4FAF1-459C-6773-96A7-FC1CDBCD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FCAE8-9726-97E8-42EF-F47F3FBF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EB356-BE1C-76D7-1D1E-F10F503A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6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12CE2-2239-B257-B30A-6BA01BA2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F2174-3361-EF82-9958-20F27DA5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1EA31-7290-FC21-4BC6-D7A75712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3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488F-7D25-69CA-A5ED-8085DDC0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84B0C-DE23-E957-6F45-0E880C6B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68207-DD94-8BB2-B64F-C70660584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2886C-C30C-F8CD-16E9-382018C0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D79EF-79DB-64F8-1777-8407AA94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D2B4-9768-AD87-6137-22B69FAC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5333-F18E-145B-7EBD-B6EEDA12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028779-6547-69EC-E100-A0D2F06A4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11176-30D4-7AEA-AAF4-B02C14074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79148-1938-53F7-B957-7CC941C0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6645A-448D-6CD6-A936-49EB1FC9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9E67E-3D4B-E080-5F11-7F3314B71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7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61960D-2068-9F4D-21BB-85493A1F9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99FFC-200E-3D7C-5F51-FD7D24711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3AF92-77FC-E794-44D5-91029DE81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A898-7D70-C640-B10D-CCE9B4B80F5B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CC65-B590-2419-37B3-57397ED59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D1DFC-AA69-78BE-9275-4286E4E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DE2BA-62FC-9046-84EB-B4A3A7B1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5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ends.google.com/trends/?geo=US&amp;hl=en-US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esignmadeinjapan.com/magazine/graphic-design/tokyo-bosai-a-manual-for-disaster-preparedness/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urricanearchive.org/" TargetMode="External"/><Relationship Id="rId2" Type="http://schemas.openxmlformats.org/officeDocument/2006/relationships/hyperlink" Target="https://jdarchiv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ople.utm.my/shamsul/files/2018/11/Hazard_Mapping.pdf" TargetMode="External"/><Relationship Id="rId4" Type="http://schemas.openxmlformats.org/officeDocument/2006/relationships/hyperlink" Target="https://hiroshima.archiving.jp/index_e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tB8P59xWjw" TargetMode="External"/><Relationship Id="rId2" Type="http://schemas.openxmlformats.org/officeDocument/2006/relationships/hyperlink" Target="https://youtu.be/IfKNOUUtyC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aportal.gsi.go.jp/maps/?ll=34.755153,134.901123&amp;z=7&amp;base=pale&amp;ls=Disaster_lore_all&amp;disp=1&amp;vs=c1j0l0u0t0h0z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3389C-1FAF-B195-DD8F-7F428BD7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7641" y="841375"/>
            <a:ext cx="3984882" cy="3114698"/>
          </a:xfrm>
        </p:spPr>
        <p:txBody>
          <a:bodyPr>
            <a:normAutofit fontScale="90000"/>
          </a:bodyPr>
          <a:lstStyle/>
          <a:p>
            <a:r>
              <a:rPr lang="en-US" sz="52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Is Japan Sinking? </a:t>
            </a:r>
            <a:r>
              <a:rPr lang="en-US" sz="3100" b="1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Contemporary Japan through the lens of disasters and crises</a:t>
            </a:r>
            <a:endParaRPr lang="en-US" sz="31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B2489-4183-B0B4-C6BF-AF13CD481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Ryo Morimoto 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Assistant Professor of Anthropology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Princeton University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EA0B1A67-AAB8-1CD6-2ED3-2200F0A4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4" y="1541951"/>
            <a:ext cx="2598738" cy="37741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5DAB1D6-3927-1A92-DA78-77B5B1FC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944" y="1526962"/>
            <a:ext cx="2619375" cy="3804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B8F74-7D99-10FA-6432-0870A3541E6E}"/>
              </a:ext>
            </a:extLst>
          </p:cNvPr>
          <p:cNvSpPr txBox="1"/>
          <p:nvPr/>
        </p:nvSpPr>
        <p:spPr>
          <a:xfrm>
            <a:off x="9335382" y="6008688"/>
            <a:ext cx="299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American Typewriter" panose="02090604020004020304" pitchFamily="18" charset="77"/>
              </a:rPr>
              <a:t>日本沈没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/Japan Sinks 1976 by Komatsu Sakyo</a:t>
            </a:r>
          </a:p>
        </p:txBody>
      </p:sp>
    </p:spTree>
    <p:extLst>
      <p:ext uri="{BB962C8B-B14F-4D97-AF65-F5344CB8AC3E}">
        <p14:creationId xmlns:p14="http://schemas.microsoft.com/office/powerpoint/2010/main" val="68979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ire, line&#10;&#10;Description automatically generated">
            <a:extLst>
              <a:ext uri="{FF2B5EF4-FFF2-40B4-BE49-F238E27FC236}">
                <a16:creationId xmlns:a16="http://schemas.microsoft.com/office/drawing/2014/main" id="{3F513B77-788D-08C4-81D9-F544765A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8905C-B908-7E4B-D2CD-FFD9E7AA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-11882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1.17 &amp; 3.11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ECD3-873D-6B01-0CF3-05B8DC5D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7" y="1023937"/>
            <a:ext cx="553402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01/17/1995 5:46 AM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M 7.3, about ten secs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Inland type earthquake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Urban center (1 prefecture)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Pancake and fire = 104,906 houses destroyed completely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# of dead &amp; missing = 6434 &amp; 3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Disaster-related death = ~900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4DD21-E382-C66C-1B57-17FC63493FF2}"/>
              </a:ext>
            </a:extLst>
          </p:cNvPr>
          <p:cNvSpPr txBox="1"/>
          <p:nvPr/>
        </p:nvSpPr>
        <p:spPr>
          <a:xfrm>
            <a:off x="6096000" y="855805"/>
            <a:ext cx="59194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03/11/2011 2:46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M 9.0, over two mins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Subduction-zone type earthquake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Urban-Rural (8 prefectures: Aomori, Iwate, Miyagi, Fukushima, Ibaraki, Chiba, Gunma, and Saitama)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Tsunami = 118,363 houses destroyed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# of dead &amp; missing = 15,900 &amp; 2,523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Disaster-related death = ~3,789</a:t>
            </a:r>
          </a:p>
        </p:txBody>
      </p:sp>
      <p:pic>
        <p:nvPicPr>
          <p:cNvPr id="8" name="Picture 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90930CD-3D97-D16B-AEC1-8E7BC583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997" y="4586287"/>
            <a:ext cx="2393352" cy="220440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76639EC-DEAB-F778-4F0C-93B52A713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274" y="4586287"/>
            <a:ext cx="2853287" cy="21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18AB-8228-44CF-AC9E-0A55FD07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B015C7D-BDF2-9944-5F4B-8AB5A75F5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335" y="257176"/>
            <a:ext cx="8963330" cy="53625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182F3-B4B9-8A67-4458-D8F82A9A8349}"/>
              </a:ext>
            </a:extLst>
          </p:cNvPr>
          <p:cNvSpPr txBox="1"/>
          <p:nvPr/>
        </p:nvSpPr>
        <p:spPr>
          <a:xfrm>
            <a:off x="4471988" y="6057900"/>
            <a:ext cx="715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YouTube Population Pyramid of Japan (1920 – 2020) / 2020 Japan Census https://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youtu.be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/exUUQUS9jow</a:t>
            </a:r>
          </a:p>
        </p:txBody>
      </p:sp>
    </p:spTree>
    <p:extLst>
      <p:ext uri="{BB962C8B-B14F-4D97-AF65-F5344CB8AC3E}">
        <p14:creationId xmlns:p14="http://schemas.microsoft.com/office/powerpoint/2010/main" val="1863921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F9BF1D76-2C5D-F7A5-F27B-DF994C34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48098"/>
            <a:ext cx="10905066" cy="496180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E443C-5B6E-5552-3446-FBAA5281C74F}"/>
              </a:ext>
            </a:extLst>
          </p:cNvPr>
          <p:cNvSpPr txBox="1"/>
          <p:nvPr/>
        </p:nvSpPr>
        <p:spPr>
          <a:xfrm>
            <a:off x="3143250" y="2000250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99EB7-1162-E658-B73D-8BC8B66A5DAD}"/>
              </a:ext>
            </a:extLst>
          </p:cNvPr>
          <p:cNvSpPr txBox="1"/>
          <p:nvPr/>
        </p:nvSpPr>
        <p:spPr>
          <a:xfrm>
            <a:off x="4395819" y="1768928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30E16-E6C1-A4E7-DB52-D434CA71CA72}"/>
              </a:ext>
            </a:extLst>
          </p:cNvPr>
          <p:cNvSpPr txBox="1"/>
          <p:nvPr/>
        </p:nvSpPr>
        <p:spPr>
          <a:xfrm>
            <a:off x="6276977" y="4972050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30EB1-0140-AFEF-0FD6-FDF6A95662FC}"/>
              </a:ext>
            </a:extLst>
          </p:cNvPr>
          <p:cNvSpPr txBox="1"/>
          <p:nvPr/>
        </p:nvSpPr>
        <p:spPr>
          <a:xfrm>
            <a:off x="8255530" y="4972050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BBB80-A0B0-C8C0-DFBC-F9DDA0E256B8}"/>
              </a:ext>
            </a:extLst>
          </p:cNvPr>
          <p:cNvSpPr txBox="1"/>
          <p:nvPr/>
        </p:nvSpPr>
        <p:spPr>
          <a:xfrm>
            <a:off x="9470857" y="1686437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991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40FF2A80-97BB-1D20-B714-2731FE296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91" y="1685926"/>
            <a:ext cx="5614292" cy="329839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51A00601-B267-C73C-B210-269D6E53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685926"/>
            <a:ext cx="5552482" cy="33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9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moke, track, steam, coming&#10;&#10;Description automatically generated">
            <a:extLst>
              <a:ext uri="{FF2B5EF4-FFF2-40B4-BE49-F238E27FC236}">
                <a16:creationId xmlns:a16="http://schemas.microsoft.com/office/drawing/2014/main" id="{C4FD6CEF-42AF-A362-B598-F56029EB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3" t="8861" r="17458"/>
          <a:stretch/>
        </p:blipFill>
        <p:spPr>
          <a:xfrm>
            <a:off x="2435397" y="10"/>
            <a:ext cx="9756603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844B1-9D15-B555-B468-694DD8AF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85" y="652236"/>
            <a:ext cx="525532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latin typeface="American Typewriter" panose="02090604020004020304" pitchFamily="18" charset="77"/>
              </a:rPr>
              <a:t>Lessons Learned from 1.17</a:t>
            </a:r>
            <a:br>
              <a:rPr lang="en-US" sz="2800" dirty="0">
                <a:latin typeface="American Typewriter" panose="02090604020004020304" pitchFamily="18" charset="77"/>
              </a:rPr>
            </a:br>
            <a:endParaRPr lang="en-US" sz="2800" dirty="0">
              <a:latin typeface="American Typewriter" panose="02090604020004020304" pitchFamily="18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9C456-8AE9-014A-A714-ABF29B06E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18" y="2637209"/>
            <a:ext cx="6186870" cy="4220781"/>
          </a:xfrm>
        </p:spPr>
        <p:txBody>
          <a:bodyPr anchor="t">
            <a:noAutofit/>
          </a:bodyPr>
          <a:lstStyle/>
          <a:p>
            <a:r>
              <a:rPr lang="en-US" sz="1800" dirty="0">
                <a:latin typeface="American Typewriter" panose="02090604020004020304" pitchFamily="18" charset="77"/>
              </a:rPr>
              <a:t>The First Year of Volunteerism (Emergence of NPOs) = 167 million volunteers in Hyōgo</a:t>
            </a:r>
          </a:p>
          <a:p>
            <a:r>
              <a:rPr lang="en-US" sz="1800" dirty="0">
                <a:latin typeface="American Typewriter" panose="02090604020004020304" pitchFamily="18" charset="77"/>
              </a:rPr>
              <a:t>The emergence of more robust building codes </a:t>
            </a:r>
          </a:p>
          <a:p>
            <a:r>
              <a:rPr lang="en-US" sz="1800" dirty="0">
                <a:latin typeface="American Typewriter" panose="02090604020004020304" pitchFamily="18" charset="77"/>
              </a:rPr>
              <a:t>Better Disaster planning and mitigation  (Hyper rescue team, Disaster Medical Assistant Team [DMAT])</a:t>
            </a:r>
          </a:p>
          <a:p>
            <a:r>
              <a:rPr lang="en-US" sz="1800" dirty="0">
                <a:latin typeface="American Typewriter" panose="02090604020004020304" pitchFamily="18" charset="77"/>
              </a:rPr>
              <a:t>Earthquake </a:t>
            </a:r>
            <a:r>
              <a:rPr lang="en-US" sz="1800" dirty="0">
                <a:latin typeface="American Typewriter" panose="02090604020004020304" pitchFamily="18" charset="77"/>
                <a:sym typeface="Wingdings" pitchFamily="2" charset="2"/>
              </a:rPr>
              <a:t> Fire</a:t>
            </a:r>
          </a:p>
          <a:p>
            <a:r>
              <a:rPr lang="en-US" sz="1800" dirty="0">
                <a:latin typeface="American Typewriter" panose="02090604020004020304" pitchFamily="18" charset="77"/>
                <a:sym typeface="Wingdings" pitchFamily="2" charset="2"/>
              </a:rPr>
              <a:t>Better coverage of earthquake insurance (from 397 million households (9%) to 518 million households (11.6%). In 2018, 1883 million households (32,.8%))</a:t>
            </a:r>
          </a:p>
          <a:p>
            <a:r>
              <a:rPr lang="en-US" sz="1800" i="1" dirty="0" err="1">
                <a:latin typeface="American Typewriter" panose="02090604020004020304" pitchFamily="18" charset="77"/>
                <a:sym typeface="Wingdings" pitchFamily="2" charset="2"/>
              </a:rPr>
              <a:t>Kodokushi</a:t>
            </a:r>
            <a:r>
              <a:rPr lang="en-US" sz="1800" i="1" dirty="0">
                <a:latin typeface="American Typewriter" panose="02090604020004020304" pitchFamily="18" charset="77"/>
                <a:sym typeface="Wingdings" pitchFamily="2" charset="2"/>
              </a:rPr>
              <a:t>/</a:t>
            </a:r>
            <a:r>
              <a:rPr lang="en-US" sz="1800" i="1" dirty="0" err="1">
                <a:latin typeface="American Typewriter" panose="02090604020004020304" pitchFamily="18" charset="77"/>
                <a:sym typeface="Wingdings" pitchFamily="2" charset="2"/>
              </a:rPr>
              <a:t>孤独死</a:t>
            </a:r>
            <a:r>
              <a:rPr lang="en-US" sz="1800" dirty="0">
                <a:latin typeface="American Typewriter" panose="02090604020004020304" pitchFamily="18" charset="77"/>
                <a:sym typeface="Wingdings" pitchFamily="2" charset="2"/>
              </a:rPr>
              <a:t> (Lonely death)</a:t>
            </a:r>
          </a:p>
          <a:p>
            <a:r>
              <a:rPr lang="en-US" sz="1800" dirty="0">
                <a:latin typeface="American Typewriter" panose="02090604020004020304" pitchFamily="18" charset="77"/>
                <a:sym typeface="Wingdings" pitchFamily="2" charset="2"/>
              </a:rPr>
              <a:t>Higher Risks for Elders and Foreigners </a:t>
            </a:r>
          </a:p>
          <a:p>
            <a:r>
              <a:rPr lang="en-US" sz="1800" dirty="0">
                <a:latin typeface="American Typewriter" panose="02090604020004020304" pitchFamily="18" charset="77"/>
                <a:sym typeface="Wingdings" pitchFamily="2" charset="2"/>
              </a:rPr>
              <a:t>PSTD as a post-disaster consequence</a:t>
            </a:r>
            <a:endParaRPr lang="en-US" sz="18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817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463A2-3500-6A9B-8002-FD43279E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0" y="-215302"/>
            <a:ext cx="5551113" cy="15945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Lessons Learned from 1.17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6ED5E-09F0-EBA7-B013-E2BAE1A4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9208"/>
            <a:ext cx="5815013" cy="535020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Rise of Social Scientific approaches to studying disasters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Understanding that there is no “natural disaster.” Disaster is always a social and political process with a natural trigger. Disaster happens to people.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Victim- and Survivor-Centered Narratives = A challenge to the media and governmental representations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Who is the expert of a disaster?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critique of the authority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Anticipation of social-media</a:t>
            </a: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issue of confidentiality and consent </a:t>
            </a: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  <a:sym typeface="Wingdings" pitchFamily="2" charset="2"/>
              </a:rPr>
              <a:t> 20-year rule.</a:t>
            </a:r>
            <a:endParaRPr lang="en-US" sz="2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Growing efforts to preserve Disaster-related history/records </a:t>
            </a:r>
            <a:r>
              <a:rPr lang="en-US" sz="2400" dirty="0">
                <a:solidFill>
                  <a:schemeClr val="bg1"/>
                </a:solidFill>
                <a:latin typeface="American Typewriter" panose="02090604020004020304" pitchFamily="18" charset="77"/>
                <a:sym typeface="Wingdings" pitchFamily="2" charset="2"/>
              </a:rPr>
              <a:t> comparison to 9/11 is fruitful.</a:t>
            </a:r>
            <a:endParaRPr lang="en-US" sz="2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sign, reading, clock&#10;&#10;Description automatically generated">
            <a:extLst>
              <a:ext uri="{FF2B5EF4-FFF2-40B4-BE49-F238E27FC236}">
                <a16:creationId xmlns:a16="http://schemas.microsoft.com/office/drawing/2014/main" id="{0DEDF21A-438C-84EE-938C-83A11101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9" b="10329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2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CA3D-768D-BB98-9157-CBABFC446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Is 3.11 a new species of trouble?</a:t>
            </a:r>
          </a:p>
        </p:txBody>
      </p:sp>
    </p:spTree>
    <p:extLst>
      <p:ext uri="{BB962C8B-B14F-4D97-AF65-F5344CB8AC3E}">
        <p14:creationId xmlns:p14="http://schemas.microsoft.com/office/powerpoint/2010/main" val="139986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583F5CE-8D70-D546-A86C-A160F795F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/>
          <a:stretch/>
        </p:blipFill>
        <p:spPr>
          <a:xfrm>
            <a:off x="1524018" y="1263634"/>
            <a:ext cx="9143983" cy="514351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931DFD8-9A8A-E94A-A3A3-0DE744A33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4628" y="5426804"/>
            <a:ext cx="5111352" cy="1183541"/>
          </a:xfrm>
        </p:spPr>
        <p:txBody>
          <a:bodyPr anchor="b"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Hydrogen Explosion at the Reactor 3, Tokyo Electric Power Company Fukushima Daiichi Nuclear Power Plant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. 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61112873-A771-B045-AD3F-92FC5782546E}"/>
              </a:ext>
            </a:extLst>
          </p:cNvPr>
          <p:cNvSpPr/>
          <p:nvPr/>
        </p:nvSpPr>
        <p:spPr>
          <a:xfrm>
            <a:off x="1516548" y="182413"/>
            <a:ext cx="9151453" cy="714674"/>
          </a:xfrm>
          <a:prstGeom prst="rect">
            <a:avLst/>
          </a:prstGeom>
          <a:gradFill>
            <a:gsLst>
              <a:gs pos="7000">
                <a:schemeClr val="accent3"/>
              </a:gs>
              <a:gs pos="100000">
                <a:srgbClr val="00A9E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00A9E0">
                    <a:alpha val="22188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9B4F8-2AD1-5F4E-9141-6F20527FC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547" y="182413"/>
            <a:ext cx="8981980" cy="931862"/>
          </a:xfrm>
        </p:spPr>
        <p:txBody>
          <a:bodyPr anchor="t"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Fukushima Central TV March 15, 2011</a:t>
            </a:r>
          </a:p>
        </p:txBody>
      </p:sp>
    </p:spTree>
    <p:extLst>
      <p:ext uri="{BB962C8B-B14F-4D97-AF65-F5344CB8AC3E}">
        <p14:creationId xmlns:p14="http://schemas.microsoft.com/office/powerpoint/2010/main" val="187460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Shot 2016-04-17 at 4.30.55 PM.png">
            <a:extLst>
              <a:ext uri="{FF2B5EF4-FFF2-40B4-BE49-F238E27FC236}">
                <a16:creationId xmlns:a16="http://schemas.microsoft.com/office/drawing/2014/main" id="{1EEF560F-9180-FD47-B5BE-5AFE554F9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6" r="-1" b="10314"/>
          <a:stretch/>
        </p:blipFill>
        <p:spPr>
          <a:xfrm>
            <a:off x="2335129" y="1764121"/>
            <a:ext cx="3319217" cy="1401611"/>
          </a:xfrm>
          <a:prstGeom prst="rect">
            <a:avLst/>
          </a:prstGeom>
          <a:effectLst/>
        </p:spPr>
      </p:pic>
      <p:pic>
        <p:nvPicPr>
          <p:cNvPr id="9" name="Picture 8" descr="C6hwu7UU8AATaz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r="-1" b="32607"/>
          <a:stretch/>
        </p:blipFill>
        <p:spPr>
          <a:xfrm>
            <a:off x="2335128" y="3429000"/>
            <a:ext cx="3319217" cy="231829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CE170-3524-D340-B9E0-62FAF3AD1ADC}"/>
              </a:ext>
            </a:extLst>
          </p:cNvPr>
          <p:cNvSpPr txBox="1"/>
          <p:nvPr/>
        </p:nvSpPr>
        <p:spPr>
          <a:xfrm>
            <a:off x="2347952" y="1760090"/>
            <a:ext cx="3319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Red Hat Display" panose="02010503040201060303" pitchFamily="2" charset="77"/>
              </a:rPr>
              <a:t>Gamma Camera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C8C557-3C58-B241-A11A-056A0B22BD6F}"/>
              </a:ext>
            </a:extLst>
          </p:cNvPr>
          <p:cNvSpPr txBox="1"/>
          <p:nvPr/>
        </p:nvSpPr>
        <p:spPr>
          <a:xfrm>
            <a:off x="2335128" y="5544198"/>
            <a:ext cx="3332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Red Hat Display" panose="02010503040201060303" pitchFamily="2" charset="77"/>
              </a:rPr>
              <a:t>Monitoring Post</a:t>
            </a:r>
          </a:p>
        </p:txBody>
      </p:sp>
      <p:pic>
        <p:nvPicPr>
          <p:cNvPr id="19" name="Picture 18" descr="nn20111008a1a1.jpg">
            <a:extLst>
              <a:ext uri="{FF2B5EF4-FFF2-40B4-BE49-F238E27FC236}">
                <a16:creationId xmlns:a16="http://schemas.microsoft.com/office/drawing/2014/main" id="{FC2930BA-E939-6744-B3CD-05F8EBB46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7794" r="5179" b="44721"/>
          <a:stretch/>
        </p:blipFill>
        <p:spPr>
          <a:xfrm>
            <a:off x="5833533" y="2559508"/>
            <a:ext cx="4399244" cy="2811235"/>
          </a:xfrm>
          <a:prstGeom prst="rect">
            <a:avLst/>
          </a:prstGeom>
          <a:effectLst/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4027F180-C421-B44F-B63A-FF19DE6F468E}"/>
              </a:ext>
            </a:extLst>
          </p:cNvPr>
          <p:cNvSpPr/>
          <p:nvPr/>
        </p:nvSpPr>
        <p:spPr>
          <a:xfrm>
            <a:off x="1524000" y="443547"/>
            <a:ext cx="9144000" cy="853054"/>
          </a:xfrm>
          <a:prstGeom prst="rect">
            <a:avLst/>
          </a:prstGeom>
          <a:gradFill>
            <a:gsLst>
              <a:gs pos="12000">
                <a:schemeClr val="accent3"/>
              </a:gs>
              <a:gs pos="100000">
                <a:srgbClr val="00A9E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00A9E0">
                    <a:alpha val="22188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712AE2-2D1D-6E4B-8C05-4625428C4E2C}"/>
              </a:ext>
            </a:extLst>
          </p:cNvPr>
          <p:cNvSpPr txBox="1"/>
          <p:nvPr/>
        </p:nvSpPr>
        <p:spPr>
          <a:xfrm>
            <a:off x="5833533" y="2190175"/>
            <a:ext cx="4399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Red Hat Display" panose="02010503040201060303" pitchFamily="2" charset="77"/>
              </a:rPr>
              <a:t>Air Borne Radiation Map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C74C32C-87C4-5448-A6DC-850A7361C27B}"/>
              </a:ext>
            </a:extLst>
          </p:cNvPr>
          <p:cNvSpPr txBox="1">
            <a:spLocks/>
          </p:cNvSpPr>
          <p:nvPr/>
        </p:nvSpPr>
        <p:spPr>
          <a:xfrm>
            <a:off x="1774731" y="702370"/>
            <a:ext cx="8642538" cy="533479"/>
          </a:xfrm>
          <a:prstGeom prst="rect">
            <a:avLst/>
          </a:prstGeom>
        </p:spPr>
        <p:txBody>
          <a:bodyPr/>
          <a:lstStyle>
            <a:lvl1pPr marL="2286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American Typewriter" panose="02090604020004020304" pitchFamily="18" charset="77"/>
              </a:rPr>
              <a:t>Visualizations of Radiation</a:t>
            </a:r>
            <a:endParaRPr lang="en-US" sz="4000" b="1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567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F0BDE32-7E1B-E843-BF7B-B5B3C12840E4}"/>
              </a:ext>
            </a:extLst>
          </p:cNvPr>
          <p:cNvSpPr/>
          <p:nvPr/>
        </p:nvSpPr>
        <p:spPr>
          <a:xfrm>
            <a:off x="1524000" y="497077"/>
            <a:ext cx="9144000" cy="903449"/>
          </a:xfrm>
          <a:prstGeom prst="rect">
            <a:avLst/>
          </a:prstGeom>
          <a:gradFill>
            <a:gsLst>
              <a:gs pos="0">
                <a:schemeClr val="accent3"/>
              </a:gs>
              <a:gs pos="92000">
                <a:srgbClr val="00A9E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00A9E0">
                    <a:alpha val="22188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671E3-9731-5549-9C56-79257D4786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74731" y="706316"/>
            <a:ext cx="8642538" cy="533479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merican Typewriter" panose="02090604020004020304" pitchFamily="18" charset="77"/>
              </a:rPr>
              <a:t>How was “Fukushima” perceived globally? </a:t>
            </a:r>
          </a:p>
        </p:txBody>
      </p:sp>
      <p:pic>
        <p:nvPicPr>
          <p:cNvPr id="6" name="Content Placeholder 5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5D054A27-0EA8-F343-864B-60F4C5674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1" r="20777" b="3"/>
          <a:stretch/>
        </p:blipFill>
        <p:spPr>
          <a:xfrm>
            <a:off x="1696934" y="1858438"/>
            <a:ext cx="2645731" cy="3996262"/>
          </a:xfrm>
          <a:prstGeom prst="rect">
            <a:avLst/>
          </a:prstGeom>
        </p:spPr>
      </p:pic>
      <p:pic>
        <p:nvPicPr>
          <p:cNvPr id="7" name="Picture 6" descr="A picture containing cup, orange, plastic&#10;&#10;Description automatically generated">
            <a:extLst>
              <a:ext uri="{FF2B5EF4-FFF2-40B4-BE49-F238E27FC236}">
                <a16:creationId xmlns:a16="http://schemas.microsoft.com/office/drawing/2014/main" id="{4E0B76DD-A479-D441-B430-81DA7FC3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267" y="4465124"/>
            <a:ext cx="801467" cy="801467"/>
          </a:xfrm>
          <a:prstGeom prst="rect">
            <a:avLst/>
          </a:prstGeom>
        </p:spPr>
      </p:pic>
      <p:pic>
        <p:nvPicPr>
          <p:cNvPr id="8" name="Picture 7" descr="Screen Shot 2016-04-19 at 14.57.05.png">
            <a:extLst>
              <a:ext uri="{FF2B5EF4-FFF2-40B4-BE49-F238E27FC236}">
                <a16:creationId xmlns:a16="http://schemas.microsoft.com/office/drawing/2014/main" id="{69FC4B1D-0270-F24D-AA27-B4A3A9F3AD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" r="-4" b="873"/>
          <a:stretch/>
        </p:blipFill>
        <p:spPr>
          <a:xfrm>
            <a:off x="4508501" y="1858438"/>
            <a:ext cx="5986566" cy="3996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282317-DDC2-1A4C-AED0-E26CF60E592F}"/>
              </a:ext>
            </a:extLst>
          </p:cNvPr>
          <p:cNvSpPr/>
          <p:nvPr/>
        </p:nvSpPr>
        <p:spPr>
          <a:xfrm>
            <a:off x="4800600" y="3602569"/>
            <a:ext cx="1752600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42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7E462C7-F2D4-14E0-DD38-8347EB43A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DD29997C-D315-000E-4785-6E6788ACE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873" y="326231"/>
            <a:ext cx="8030253" cy="554831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0AA78-F061-8805-B521-C4B86498733C}"/>
              </a:ext>
            </a:extLst>
          </p:cNvPr>
          <p:cNvSpPr txBox="1"/>
          <p:nvPr/>
        </p:nvSpPr>
        <p:spPr>
          <a:xfrm>
            <a:off x="3143250" y="6100763"/>
            <a:ext cx="875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3"/>
              </a:rPr>
              <a:t>https://trends.google.com/trends/?geo=US&amp;hl=en-US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627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>
            <a:extLst>
              <a:ext uri="{FF2B5EF4-FFF2-40B4-BE49-F238E27FC236}">
                <a16:creationId xmlns:a16="http://schemas.microsoft.com/office/drawing/2014/main" id="{1DE4F32A-8563-1E4A-BB5A-246580F46663}"/>
              </a:ext>
            </a:extLst>
          </p:cNvPr>
          <p:cNvSpPr/>
          <p:nvPr/>
        </p:nvSpPr>
        <p:spPr>
          <a:xfrm>
            <a:off x="1509168" y="558643"/>
            <a:ext cx="3770995" cy="870576"/>
          </a:xfrm>
          <a:prstGeom prst="rect">
            <a:avLst/>
          </a:prstGeom>
          <a:gradFill>
            <a:gsLst>
              <a:gs pos="1000">
                <a:schemeClr val="accent3"/>
              </a:gs>
              <a:gs pos="100000">
                <a:srgbClr val="00A9E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00A9E0">
                    <a:alpha val="22188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23" name="Picture 22" descr="Macintosh HD:Users:ryo:Desktop:ijerph-11-09286-g002-1024.png">
            <a:extLst>
              <a:ext uri="{FF2B5EF4-FFF2-40B4-BE49-F238E27FC236}">
                <a16:creationId xmlns:a16="http://schemas.microsoft.com/office/drawing/2014/main" id="{5976A6A1-0324-5545-9F5D-D27D14E4781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4926" r="3651" b="-1"/>
          <a:stretch/>
        </p:blipFill>
        <p:spPr bwMode="auto">
          <a:xfrm>
            <a:off x="5469496" y="847908"/>
            <a:ext cx="5170520" cy="5275256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EE692C-194B-B344-BE9F-DE507AFDE4BE}"/>
              </a:ext>
            </a:extLst>
          </p:cNvPr>
          <p:cNvSpPr txBox="1">
            <a:spLocks/>
          </p:cNvSpPr>
          <p:nvPr/>
        </p:nvSpPr>
        <p:spPr>
          <a:xfrm>
            <a:off x="1509167" y="623821"/>
            <a:ext cx="3858236" cy="448175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0" marR="0" indent="457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0" marR="0" indent="914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0" marR="0" indent="1371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0" marR="0" indent="18288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0" marR="0" indent="22860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0" marR="0" indent="2743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0" marR="0" indent="3200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0" marR="0" indent="3657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A9E0"/>
                </a:solidFill>
                <a:uFillTx/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sz="2700" spc="0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  <a:t>Minamisōma</a:t>
            </a:r>
            <a:br>
              <a:rPr lang="en-US" sz="2700" spc="0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</a:br>
            <a:r>
              <a:rPr lang="en-US" sz="2000" spc="0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  <a:t>(153.9 mi</a:t>
            </a:r>
            <a:r>
              <a:rPr lang="en-US" sz="2000" spc="0" baseline="30000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  <a:t>2</a:t>
            </a:r>
            <a:r>
              <a:rPr lang="en-US" sz="2000" spc="0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  <a:t>)</a:t>
            </a:r>
            <a:endParaRPr lang="en-US" sz="2000" spc="0" baseline="30000" dirty="0">
              <a:solidFill>
                <a:schemeClr val="accent2"/>
              </a:solidFill>
              <a:latin typeface="American Typewriter" panose="02090604020004020304" pitchFamily="18" charset="77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C0B0D4-CB9C-694D-B0D5-7517FC47592F}"/>
              </a:ext>
            </a:extLst>
          </p:cNvPr>
          <p:cNvSpPr txBox="1"/>
          <p:nvPr/>
        </p:nvSpPr>
        <p:spPr>
          <a:xfrm>
            <a:off x="9906474" y="5447077"/>
            <a:ext cx="88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10km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30F547-116C-234C-95CF-F16417F59853}"/>
              </a:ext>
            </a:extLst>
          </p:cNvPr>
          <p:cNvSpPr txBox="1"/>
          <p:nvPr/>
        </p:nvSpPr>
        <p:spPr>
          <a:xfrm>
            <a:off x="9869142" y="1179899"/>
            <a:ext cx="88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30km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A98297-FFB1-5743-95C1-7EB34FA9DB0B}"/>
              </a:ext>
            </a:extLst>
          </p:cNvPr>
          <p:cNvSpPr txBox="1"/>
          <p:nvPr/>
        </p:nvSpPr>
        <p:spPr>
          <a:xfrm>
            <a:off x="9835876" y="3244334"/>
            <a:ext cx="102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merican Typewriter" panose="02090604020004020304" pitchFamily="18" charset="77"/>
              </a:rPr>
              <a:t>20km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B39E5C-851F-0648-A611-6817D5F47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37654" r="27684" b="27888"/>
          <a:stretch/>
        </p:blipFill>
        <p:spPr>
          <a:xfrm>
            <a:off x="1726792" y="1849474"/>
            <a:ext cx="3481316" cy="23113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2A558D-9D42-634F-B13B-579B92FC7175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3448536" y="1188260"/>
            <a:ext cx="2264692" cy="18902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9532FB-65FE-B44F-8DB2-DAAC3B18428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3448538" y="3230698"/>
            <a:ext cx="3572497" cy="20975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8346A4A-654B-E74D-AABD-66CED0CC4F30}"/>
              </a:ext>
            </a:extLst>
          </p:cNvPr>
          <p:cNvSpPr>
            <a:spLocks noChangeAspect="1"/>
          </p:cNvSpPr>
          <p:nvPr/>
        </p:nvSpPr>
        <p:spPr>
          <a:xfrm>
            <a:off x="3358267" y="3078558"/>
            <a:ext cx="180538" cy="152138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 hangingPunct="0"/>
            <a:endParaRPr lang="en-US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B29E90-4B36-2F49-B00C-F4162A1983A5}"/>
              </a:ext>
            </a:extLst>
          </p:cNvPr>
          <p:cNvSpPr txBox="1"/>
          <p:nvPr/>
        </p:nvSpPr>
        <p:spPr>
          <a:xfrm>
            <a:off x="3617711" y="3029072"/>
            <a:ext cx="1424063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l" hangingPunct="1"/>
            <a:r>
              <a:rPr lang="en-US" sz="1600" b="1" dirty="0">
                <a:solidFill>
                  <a:schemeClr val="bg1"/>
                </a:solidFill>
                <a:latin typeface="American Typewriter" panose="02090604020004020304" pitchFamily="18" charset="77"/>
                <a:cs typeface="Arial Black"/>
              </a:rPr>
              <a:t>Minamisōma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2F4121-450A-1B44-A3E8-3037C76A956F}"/>
              </a:ext>
            </a:extLst>
          </p:cNvPr>
          <p:cNvSpPr/>
          <p:nvPr/>
        </p:nvSpPr>
        <p:spPr>
          <a:xfrm>
            <a:off x="3421535" y="3326265"/>
            <a:ext cx="108593" cy="1085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0B0AA9F-9585-884B-B5D5-233D126A978A}"/>
              </a:ext>
            </a:extLst>
          </p:cNvPr>
          <p:cNvSpPr txBox="1"/>
          <p:nvPr/>
        </p:nvSpPr>
        <p:spPr>
          <a:xfrm>
            <a:off x="3530128" y="3396832"/>
            <a:ext cx="1424063" cy="530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l" hangingPunct="1"/>
            <a:r>
              <a:rPr lang="en-US" sz="1600" b="1" dirty="0">
                <a:solidFill>
                  <a:schemeClr val="accent3"/>
                </a:solidFill>
                <a:latin typeface="American Typewriter" panose="02090604020004020304" pitchFamily="18" charset="77"/>
                <a:cs typeface="Arial Black"/>
              </a:rPr>
              <a:t>Fukushima</a:t>
            </a:r>
            <a:br>
              <a:rPr lang="en-US" sz="1600" b="1" dirty="0">
                <a:solidFill>
                  <a:schemeClr val="accent3"/>
                </a:solidFill>
                <a:latin typeface="American Typewriter" panose="02090604020004020304" pitchFamily="18" charset="77"/>
                <a:cs typeface="Arial Black"/>
              </a:rPr>
            </a:br>
            <a:r>
              <a:rPr lang="en-US" sz="1600" b="1" dirty="0">
                <a:solidFill>
                  <a:schemeClr val="accent3"/>
                </a:solidFill>
                <a:latin typeface="American Typewriter" panose="02090604020004020304" pitchFamily="18" charset="77"/>
                <a:cs typeface="Arial Black"/>
              </a:rPr>
              <a:t>Daiichi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BA3AC6-A536-654F-9510-08351E4C53F9}"/>
              </a:ext>
            </a:extLst>
          </p:cNvPr>
          <p:cNvSpPr txBox="1"/>
          <p:nvPr/>
        </p:nvSpPr>
        <p:spPr>
          <a:xfrm>
            <a:off x="1545691" y="4728464"/>
            <a:ext cx="4167537" cy="1518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2438338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Located 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10–36km (6.2–22mi)</a:t>
            </a:r>
            <a:b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north of the Fukushima nuclear plant with three districts. </a:t>
            </a:r>
            <a:b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endParaRPr lang="en-US" dirty="0">
              <a:solidFill>
                <a:schemeClr val="bg1"/>
              </a:solidFill>
              <a:latin typeface="American Typewriter" panose="02090604020004020304" pitchFamily="18" charset="77"/>
              <a:cs typeface="Arial"/>
            </a:endParaRPr>
          </a:p>
          <a:p>
            <a:pPr defTabSz="2438338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Only municipality within the 20km (12.4mi) from the damaged plant that 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did not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 enforce total evacuation.</a:t>
            </a:r>
            <a:endParaRPr lang="en-US" dirty="0">
              <a:solidFill>
                <a:schemeClr val="bg1"/>
              </a:solidFill>
              <a:latin typeface="American Typewriter" panose="02090604020004020304" pitchFamily="18" charset="77"/>
              <a:cs typeface="Arial"/>
            </a:endParaRPr>
          </a:p>
        </p:txBody>
      </p:sp>
      <p:pic>
        <p:nvPicPr>
          <p:cNvPr id="19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B463C2C-6D38-7C46-A4C4-C7A77D664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25" y="6020973"/>
            <a:ext cx="1058979" cy="868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A5E201-24FE-624D-BBFB-5039E5DCBF69}"/>
              </a:ext>
            </a:extLst>
          </p:cNvPr>
          <p:cNvSpPr txBox="1"/>
          <p:nvPr/>
        </p:nvSpPr>
        <p:spPr>
          <a:xfrm>
            <a:off x="7217799" y="923560"/>
            <a:ext cx="900274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Kashima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C4397F-42D7-0E4C-9A72-D1227F560A6A}"/>
              </a:ext>
            </a:extLst>
          </p:cNvPr>
          <p:cNvSpPr txBox="1"/>
          <p:nvPr/>
        </p:nvSpPr>
        <p:spPr>
          <a:xfrm>
            <a:off x="7464194" y="2802591"/>
            <a:ext cx="1000504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Haramachi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B7F31E-E8D6-944A-BE90-97A809959B9D}"/>
              </a:ext>
            </a:extLst>
          </p:cNvPr>
          <p:cNvSpPr txBox="1"/>
          <p:nvPr/>
        </p:nvSpPr>
        <p:spPr>
          <a:xfrm>
            <a:off x="8035215" y="4495786"/>
            <a:ext cx="642468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Odaka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F04FCC-E846-0345-9A3C-C7FC92629805}"/>
              </a:ext>
            </a:extLst>
          </p:cNvPr>
          <p:cNvSpPr/>
          <p:nvPr/>
        </p:nvSpPr>
        <p:spPr>
          <a:xfrm>
            <a:off x="5297142" y="64687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merican Typewriter" panose="02090604020004020304" pitchFamily="18" charset="77"/>
                <a:cs typeface="Arial"/>
              </a:rPr>
              <a:t>Fukushima Daiichi Nuclear Power Plant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1EE5C1-89AC-FD4D-95F8-C3E2ACD4CEBD}"/>
              </a:ext>
            </a:extLst>
          </p:cNvPr>
          <p:cNvSpPr txBox="1"/>
          <p:nvPr/>
        </p:nvSpPr>
        <p:spPr>
          <a:xfrm>
            <a:off x="6264050" y="4341927"/>
            <a:ext cx="1108668" cy="415498"/>
          </a:xfrm>
          <a:prstGeom prst="rect">
            <a:avLst/>
          </a:prstGeom>
          <a:solidFill>
            <a:srgbClr val="FFFFC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Red Hat Display" panose="02010503040201060303" pitchFamily="2" charset="77"/>
              </a:rPr>
              <a:t>Return difficult (long term)</a:t>
            </a:r>
            <a:endParaRPr lang="en-US" sz="1200" b="1" dirty="0">
              <a:latin typeface="Red Hat Display" panose="02010503040201060303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9F579F-CC31-1C48-9E73-4AB7E3292A8E}"/>
              </a:ext>
            </a:extLst>
          </p:cNvPr>
          <p:cNvSpPr txBox="1"/>
          <p:nvPr/>
        </p:nvSpPr>
        <p:spPr>
          <a:xfrm>
            <a:off x="6208737" y="2628144"/>
            <a:ext cx="839300" cy="430887"/>
          </a:xfrm>
          <a:prstGeom prst="rect">
            <a:avLst/>
          </a:prstGeom>
          <a:solidFill>
            <a:srgbClr val="FFDC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Red Hat Display" panose="02010503040201060303" pitchFamily="2" charset="77"/>
              </a:rPr>
              <a:t>Return prohibited</a:t>
            </a:r>
            <a:endParaRPr lang="en-US" sz="1400" b="1" dirty="0">
              <a:latin typeface="Red Hat Display" panose="02010503040201060303" pitchFamily="2" charset="77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FB977B-2F29-104B-ADC7-A8F82E2CB307}"/>
              </a:ext>
            </a:extLst>
          </p:cNvPr>
          <p:cNvGrpSpPr/>
          <p:nvPr/>
        </p:nvGrpSpPr>
        <p:grpSpPr>
          <a:xfrm>
            <a:off x="8661873" y="3782930"/>
            <a:ext cx="1463032" cy="738664"/>
            <a:chOff x="6849608" y="4051169"/>
            <a:chExt cx="1559467" cy="73866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509F241-870F-9943-A1FE-71EB3C21DFA7}"/>
                </a:ext>
              </a:extLst>
            </p:cNvPr>
            <p:cNvSpPr/>
            <p:nvPr/>
          </p:nvSpPr>
          <p:spPr>
            <a:xfrm>
              <a:off x="6849608" y="4140118"/>
              <a:ext cx="1539324" cy="595035"/>
            </a:xfrm>
            <a:prstGeom prst="rect">
              <a:avLst/>
            </a:prstGeom>
            <a:solidFill>
              <a:srgbClr val="C8E0C7">
                <a:alpha val="83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 hangingPunct="0"/>
              <a:endParaRPr lang="en-US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ACF6BF-F318-7940-B034-7404441B24C1}"/>
                </a:ext>
              </a:extLst>
            </p:cNvPr>
            <p:cNvSpPr txBox="1"/>
            <p:nvPr/>
          </p:nvSpPr>
          <p:spPr>
            <a:xfrm>
              <a:off x="6869751" y="4051169"/>
              <a:ext cx="1539324" cy="7386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Red Hat Display" panose="02010503040201060303" pitchFamily="2" charset="77"/>
                </a:rPr>
                <a:t>Mandatory evacuation until July 2016</a:t>
              </a:r>
              <a:endParaRPr lang="en-US" sz="3600" b="1" dirty="0">
                <a:latin typeface="Red Hat Display" panose="02010503040201060303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90631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7180" y="982548"/>
            <a:ext cx="4399577" cy="60882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Post-disasters &amp; fallout</a:t>
            </a:r>
          </a:p>
          <a:p>
            <a:pPr marL="0" indent="0">
              <a:lnSpc>
                <a:spcPct val="110000"/>
              </a:lnSpc>
              <a:buNone/>
            </a:pPr>
            <a:endParaRPr lang="en-US" sz="900" b="1" u="sng" dirty="0">
              <a:solidFill>
                <a:schemeClr val="bg1"/>
              </a:solidFill>
              <a:latin typeface="American Typewriter" panose="02090604020004020304" pitchFamily="18" charset="77"/>
              <a:cs typeface="Arial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Lost </a:t>
            </a:r>
            <a:r>
              <a:rPr lang="en-US" sz="2000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636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from the earthquake and tsunami &amp; </a:t>
            </a:r>
            <a:r>
              <a:rPr lang="en-US" sz="2000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516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from the nuclear disaster-related life-changes.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Its population dropped from </a:t>
            </a:r>
            <a:r>
              <a:rPr lang="en-US" sz="2000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71,000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in 2010 to below </a:t>
            </a:r>
            <a:r>
              <a:rPr lang="en-US" sz="2000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10,000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in April 2011, and it is</a:t>
            </a:r>
            <a:r>
              <a:rPr lang="en-US" sz="2000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over 57,000</a:t>
            </a:r>
            <a:r>
              <a:rPr lang="en-US" sz="2000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in March 2023.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The rate of aging population increased to over 32%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As of Nov. 2022, there has been a bit over 4,000 cases of COVID.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5418" y="3974367"/>
            <a:ext cx="1372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Evacuation zone (till July 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0643" y="6303291"/>
            <a:ext cx="4049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  <a:latin typeface="American Typewriter" panose="02090604020004020304" pitchFamily="18" charset="77"/>
                <a:cs typeface="Arial"/>
              </a:rPr>
              <a:t>Fukushima Daiichi Nuclear Power Plant</a:t>
            </a:r>
          </a:p>
        </p:txBody>
      </p:sp>
      <p:pic>
        <p:nvPicPr>
          <p:cNvPr id="18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9E7CC63-E568-EF43-9ED3-1CC3DC35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87" y="6045712"/>
            <a:ext cx="1058979" cy="868363"/>
          </a:xfrm>
          <a:prstGeom prst="rect">
            <a:avLst/>
          </a:prstGeom>
        </p:spPr>
      </p:pic>
      <p:pic>
        <p:nvPicPr>
          <p:cNvPr id="23" name="Picture 22" descr="Macintosh HD:Users:ryo:Desktop:ijerph-11-09286-g002-1024.png">
            <a:extLst>
              <a:ext uri="{FF2B5EF4-FFF2-40B4-BE49-F238E27FC236}">
                <a16:creationId xmlns:a16="http://schemas.microsoft.com/office/drawing/2014/main" id="{AB654A0D-D3FE-644A-8604-3FDDD6D2360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14926" r="3651" b="-1"/>
          <a:stretch/>
        </p:blipFill>
        <p:spPr bwMode="auto">
          <a:xfrm>
            <a:off x="1524000" y="857250"/>
            <a:ext cx="4863656" cy="514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2CEA66-E5CA-A24E-9521-7FB2F56EC2AF}"/>
              </a:ext>
            </a:extLst>
          </p:cNvPr>
          <p:cNvSpPr txBox="1"/>
          <p:nvPr/>
        </p:nvSpPr>
        <p:spPr>
          <a:xfrm>
            <a:off x="5779528" y="5368234"/>
            <a:ext cx="75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erican Typewriter" panose="02090604020004020304" pitchFamily="18" charset="77"/>
              </a:rPr>
              <a:t>10km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B59B0E-E717-9440-AD7C-5706B14D9AA4}"/>
              </a:ext>
            </a:extLst>
          </p:cNvPr>
          <p:cNvSpPr txBox="1"/>
          <p:nvPr/>
        </p:nvSpPr>
        <p:spPr>
          <a:xfrm>
            <a:off x="5779529" y="1196462"/>
            <a:ext cx="75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erican Typewriter" panose="02090604020004020304" pitchFamily="18" charset="77"/>
              </a:rPr>
              <a:t>30km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C00E46-694B-A34D-80E2-D4768B808C58}"/>
              </a:ext>
            </a:extLst>
          </p:cNvPr>
          <p:cNvSpPr txBox="1"/>
          <p:nvPr/>
        </p:nvSpPr>
        <p:spPr>
          <a:xfrm>
            <a:off x="5807833" y="3261638"/>
            <a:ext cx="75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erican Typewriter" panose="02090604020004020304" pitchFamily="18" charset="77"/>
              </a:rPr>
              <a:t>20km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F014AB-1F04-BD45-BA37-D819050A5CB1}"/>
              </a:ext>
            </a:extLst>
          </p:cNvPr>
          <p:cNvSpPr txBox="1"/>
          <p:nvPr/>
        </p:nvSpPr>
        <p:spPr>
          <a:xfrm>
            <a:off x="2318431" y="4711893"/>
            <a:ext cx="1108668" cy="415498"/>
          </a:xfrm>
          <a:prstGeom prst="rect">
            <a:avLst/>
          </a:prstGeom>
          <a:solidFill>
            <a:srgbClr val="FFFFC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Red Hat Display" panose="02010503040201060303" pitchFamily="2" charset="77"/>
              </a:rPr>
              <a:t>Return difficult (long term)</a:t>
            </a:r>
            <a:endParaRPr lang="en-US" sz="1200" b="1" dirty="0">
              <a:latin typeface="Red Hat Display" panose="02010503040201060303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8257FD-11FE-A449-A145-F8049D94DEDE}"/>
              </a:ext>
            </a:extLst>
          </p:cNvPr>
          <p:cNvSpPr txBox="1"/>
          <p:nvPr/>
        </p:nvSpPr>
        <p:spPr>
          <a:xfrm>
            <a:off x="2263118" y="2998110"/>
            <a:ext cx="839300" cy="430887"/>
          </a:xfrm>
          <a:prstGeom prst="rect">
            <a:avLst/>
          </a:prstGeom>
          <a:solidFill>
            <a:srgbClr val="FFDC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Red Hat Display" panose="02010503040201060303" pitchFamily="2" charset="77"/>
              </a:rPr>
              <a:t>Return prohibited</a:t>
            </a:r>
            <a:endParaRPr lang="en-US" sz="1400" b="1" dirty="0">
              <a:latin typeface="Red Hat Display" panose="02010503040201060303" pitchFamily="2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2074A6-853D-F142-8C88-102CF468A81B}"/>
              </a:ext>
            </a:extLst>
          </p:cNvPr>
          <p:cNvGrpSpPr/>
          <p:nvPr/>
        </p:nvGrpSpPr>
        <p:grpSpPr>
          <a:xfrm>
            <a:off x="4517154" y="4304837"/>
            <a:ext cx="1463032" cy="738664"/>
            <a:chOff x="6849608" y="4051169"/>
            <a:chExt cx="1559467" cy="7386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B946B9-E365-8B47-8A77-31B94E09232C}"/>
                </a:ext>
              </a:extLst>
            </p:cNvPr>
            <p:cNvSpPr/>
            <p:nvPr/>
          </p:nvSpPr>
          <p:spPr>
            <a:xfrm>
              <a:off x="6849608" y="4140118"/>
              <a:ext cx="1539324" cy="595035"/>
            </a:xfrm>
            <a:prstGeom prst="rect">
              <a:avLst/>
            </a:prstGeom>
            <a:solidFill>
              <a:srgbClr val="C8E0C7">
                <a:alpha val="83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 hangingPunct="0"/>
              <a:endParaRPr lang="en-US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CC2AD0-9FD4-0241-B254-F1F4295419C1}"/>
                </a:ext>
              </a:extLst>
            </p:cNvPr>
            <p:cNvSpPr txBox="1"/>
            <p:nvPr/>
          </p:nvSpPr>
          <p:spPr>
            <a:xfrm>
              <a:off x="6869751" y="4051169"/>
              <a:ext cx="1539324" cy="7386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Red Hat Display" panose="02010503040201060303" pitchFamily="2" charset="77"/>
                </a:rPr>
                <a:t>Mandatory evacuation until July 2016</a:t>
              </a:r>
              <a:endParaRPr lang="en-US" sz="3600" b="1" dirty="0">
                <a:latin typeface="Red Hat Display" panose="02010503040201060303" pitchFamily="2" charset="7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5842400-9B7C-DB4F-AE87-F3988169C6D6}"/>
              </a:ext>
            </a:extLst>
          </p:cNvPr>
          <p:cNvSpPr txBox="1"/>
          <p:nvPr/>
        </p:nvSpPr>
        <p:spPr>
          <a:xfrm>
            <a:off x="3048611" y="983144"/>
            <a:ext cx="756977" cy="2718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05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Kashima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A94DA3-0A79-AE46-BBEE-E3B9170920EE}"/>
              </a:ext>
            </a:extLst>
          </p:cNvPr>
          <p:cNvSpPr txBox="1"/>
          <p:nvPr/>
        </p:nvSpPr>
        <p:spPr>
          <a:xfrm>
            <a:off x="3151709" y="2869869"/>
            <a:ext cx="1000504" cy="25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0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Haramachi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A17C3B-536C-0144-B59C-488A32DE15B9}"/>
              </a:ext>
            </a:extLst>
          </p:cNvPr>
          <p:cNvSpPr txBox="1"/>
          <p:nvPr/>
        </p:nvSpPr>
        <p:spPr>
          <a:xfrm>
            <a:off x="3722730" y="4563064"/>
            <a:ext cx="642468" cy="25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0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Odaka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CF749F-1D57-4447-81CD-1CD09228491C}"/>
              </a:ext>
            </a:extLst>
          </p:cNvPr>
          <p:cNvGrpSpPr/>
          <p:nvPr/>
        </p:nvGrpSpPr>
        <p:grpSpPr>
          <a:xfrm>
            <a:off x="1516546" y="-10997"/>
            <a:ext cx="9151454" cy="994136"/>
            <a:chOff x="-285620" y="10815758"/>
            <a:chExt cx="10006089" cy="1787059"/>
          </a:xfrm>
        </p:grpSpPr>
        <p:sp>
          <p:nvSpPr>
            <p:cNvPr id="35" name="Rectangle">
              <a:extLst>
                <a:ext uri="{FF2B5EF4-FFF2-40B4-BE49-F238E27FC236}">
                  <a16:creationId xmlns:a16="http://schemas.microsoft.com/office/drawing/2014/main" id="{0C31250E-43FB-FF4D-B7BF-0CF223237719}"/>
                </a:ext>
              </a:extLst>
            </p:cNvPr>
            <p:cNvSpPr/>
            <p:nvPr/>
          </p:nvSpPr>
          <p:spPr>
            <a:xfrm>
              <a:off x="-285620" y="10815758"/>
              <a:ext cx="10006088" cy="178705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309563">
                <a:defRPr sz="3200">
                  <a:solidFill>
                    <a:srgbClr val="00A9E0">
                      <a:alpha val="22188"/>
                    </a:srgb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6" name="Rectangle">
              <a:extLst>
                <a:ext uri="{FF2B5EF4-FFF2-40B4-BE49-F238E27FC236}">
                  <a16:creationId xmlns:a16="http://schemas.microsoft.com/office/drawing/2014/main" id="{C5CD9F15-1264-7A40-9FF5-AE167958B4F5}"/>
                </a:ext>
              </a:extLst>
            </p:cNvPr>
            <p:cNvSpPr/>
            <p:nvPr/>
          </p:nvSpPr>
          <p:spPr>
            <a:xfrm>
              <a:off x="-285619" y="11210757"/>
              <a:ext cx="10006088" cy="1047575"/>
            </a:xfrm>
            <a:prstGeom prst="rect">
              <a:avLst/>
            </a:prstGeom>
            <a:gradFill>
              <a:gsLst>
                <a:gs pos="7000">
                  <a:schemeClr val="accent3"/>
                </a:gs>
                <a:gs pos="100000">
                  <a:srgbClr val="00A9E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309563">
                <a:defRPr sz="3200">
                  <a:solidFill>
                    <a:srgbClr val="00A9E0">
                      <a:alpha val="22188"/>
                    </a:srgb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3710"/>
            <a:ext cx="8988796" cy="597566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  <a:latin typeface="American Typewriter" panose="02090604020004020304" pitchFamily="18" charset="77"/>
                <a:cs typeface="Arial Black"/>
              </a:rPr>
              <a:t>Minamisōma</a:t>
            </a:r>
            <a:endParaRPr lang="en-US" sz="3600" b="1" baseline="30000" dirty="0">
              <a:solidFill>
                <a:schemeClr val="accent2"/>
              </a:solidFill>
              <a:latin typeface="American Typewriter" panose="02090604020004020304" pitchFamily="18" charset="7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2404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410C728-00C6-494D-8496-C8A72C37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715" y="1435101"/>
            <a:ext cx="5448300" cy="4851399"/>
          </a:xfrm>
          <a:prstGeom prst="rect">
            <a:avLst/>
          </a:prstGeom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1195A7-F5DE-B84A-9769-FA77CAC12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02" r="9" b="64012"/>
          <a:stretch/>
        </p:blipFill>
        <p:spPr>
          <a:xfrm>
            <a:off x="1731169" y="4495801"/>
            <a:ext cx="3126137" cy="684698"/>
          </a:xfrm>
          <a:prstGeom prst="rect">
            <a:avLst/>
          </a:prstGeom>
        </p:spPr>
      </p:pic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EC40FCC-0A5F-5140-BD26-72AF26086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60" b="25100"/>
          <a:stretch/>
        </p:blipFill>
        <p:spPr>
          <a:xfrm>
            <a:off x="1724772" y="5375971"/>
            <a:ext cx="3131374" cy="893962"/>
          </a:xfrm>
          <a:prstGeom prst="rect">
            <a:avLst/>
          </a:prstGeom>
        </p:spPr>
      </p:pic>
      <p:pic>
        <p:nvPicPr>
          <p:cNvPr id="18" name="Content Placeholder 33" descr="Text, letter&#10;&#10;Description automatically generated">
            <a:extLst>
              <a:ext uri="{FF2B5EF4-FFF2-40B4-BE49-F238E27FC236}">
                <a16:creationId xmlns:a16="http://schemas.microsoft.com/office/drawing/2014/main" id="{4AE7496F-17BE-D040-BC37-031A7FC6E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16" t="27295" b="57585"/>
          <a:stretch/>
        </p:blipFill>
        <p:spPr>
          <a:xfrm>
            <a:off x="1722152" y="2167385"/>
            <a:ext cx="3099542" cy="474386"/>
          </a:xfrm>
        </p:spPr>
      </p:pic>
      <p:pic>
        <p:nvPicPr>
          <p:cNvPr id="20" name="Picture 19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9BC46613-2365-344E-9E14-151BE7E7A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" t="54928" r="4916" b="23194"/>
          <a:stretch/>
        </p:blipFill>
        <p:spPr>
          <a:xfrm>
            <a:off x="1722154" y="1566325"/>
            <a:ext cx="3099541" cy="401737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90247CD7-FDCC-9143-B8F5-1216C020DF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180"/>
          <a:stretch/>
        </p:blipFill>
        <p:spPr>
          <a:xfrm>
            <a:off x="1753985" y="2939463"/>
            <a:ext cx="3077854" cy="1320177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D95405A9-004B-D949-B212-F2E5A255148F}"/>
              </a:ext>
            </a:extLst>
          </p:cNvPr>
          <p:cNvSpPr/>
          <p:nvPr/>
        </p:nvSpPr>
        <p:spPr>
          <a:xfrm>
            <a:off x="1524000" y="313355"/>
            <a:ext cx="9144000" cy="679454"/>
          </a:xfrm>
          <a:prstGeom prst="rect">
            <a:avLst/>
          </a:prstGeom>
          <a:gradFill>
            <a:gsLst>
              <a:gs pos="21000">
                <a:schemeClr val="accent3"/>
              </a:gs>
              <a:gs pos="100000">
                <a:srgbClr val="00A9E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00A9E0">
                    <a:alpha val="22188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FF6168-52B6-044B-AA2B-FB57639A4D43}"/>
              </a:ext>
            </a:extLst>
          </p:cNvPr>
          <p:cNvSpPr txBox="1">
            <a:spLocks/>
          </p:cNvSpPr>
          <p:nvPr/>
        </p:nvSpPr>
        <p:spPr>
          <a:xfrm>
            <a:off x="1524000" y="459331"/>
            <a:ext cx="9144000" cy="533479"/>
          </a:xfrm>
          <a:prstGeom prst="rect">
            <a:avLst/>
          </a:prstGeom>
        </p:spPr>
        <p:txBody>
          <a:bodyPr/>
          <a:lstStyle>
            <a:lvl1pPr marL="2286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Emergency response more harmful than radiation?</a:t>
            </a:r>
          </a:p>
        </p:txBody>
      </p:sp>
    </p:spTree>
    <p:extLst>
      <p:ext uri="{BB962C8B-B14F-4D97-AF65-F5344CB8AC3E}">
        <p14:creationId xmlns:p14="http://schemas.microsoft.com/office/powerpoint/2010/main" val="1850175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ryo:Desktop:ijerph-11-09286-g002-1024.png">
            <a:extLst>
              <a:ext uri="{FF2B5EF4-FFF2-40B4-BE49-F238E27FC236}">
                <a16:creationId xmlns:a16="http://schemas.microsoft.com/office/drawing/2014/main" id="{2C5A1FB9-E1D7-0147-9FD4-B6CE6BA12BC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r="-1" b="-1"/>
          <a:stretch/>
        </p:blipFill>
        <p:spPr bwMode="auto">
          <a:xfrm>
            <a:off x="5426353" y="1388369"/>
            <a:ext cx="5257422" cy="5143493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4952D3-1E2A-0543-BE10-05DB98D66F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46982" y="1575823"/>
            <a:ext cx="3964781" cy="246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3"/>
                </a:solidFill>
                <a:latin typeface="American Typewriter" panose="02090604020004020304" pitchFamily="18" charset="77"/>
                <a:cs typeface="Arial"/>
              </a:rPr>
              <a:t>Outside the zone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$1,000/month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per individual for 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7 months</a:t>
            </a: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3AE735-1BF7-B842-A30B-9E61D54EDAD6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5426354" y="2279911"/>
            <a:ext cx="3152497" cy="353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0304F8-5323-DF44-8544-6020A2AD1676}"/>
              </a:ext>
            </a:extLst>
          </p:cNvPr>
          <p:cNvSpPr txBox="1"/>
          <p:nvPr/>
        </p:nvSpPr>
        <p:spPr>
          <a:xfrm>
            <a:off x="1491760" y="3202203"/>
            <a:ext cx="457933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American Typewriter" panose="02090604020004020304" pitchFamily="18" charset="77"/>
                <a:cs typeface="Arial"/>
              </a:rPr>
              <a:t>Inside the 30km zone</a:t>
            </a:r>
          </a:p>
          <a:p>
            <a:pPr marL="342900" lvl="1"/>
            <a:r>
              <a:rPr lang="en-US" sz="2000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$1,000/month </a:t>
            </a: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per individual for </a:t>
            </a:r>
            <a:r>
              <a:rPr lang="en-US" sz="2000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18 months</a:t>
            </a:r>
          </a:p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26C45-0E6B-324D-B733-E7AAE2A8BFBD}"/>
              </a:ext>
            </a:extLst>
          </p:cNvPr>
          <p:cNvSpPr txBox="1"/>
          <p:nvPr/>
        </p:nvSpPr>
        <p:spPr>
          <a:xfrm>
            <a:off x="1524001" y="4791914"/>
            <a:ext cx="3964781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American Typewriter" panose="02090604020004020304" pitchFamily="18" charset="77"/>
                <a:cs typeface="Arial"/>
              </a:rPr>
              <a:t>Inside 20km zone evacuated to outside the zone</a:t>
            </a:r>
          </a:p>
          <a:p>
            <a:pPr marL="342900" lvl="1"/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$1,000/month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per individual for 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88 months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cs typeface="Arial"/>
              </a:rPr>
              <a:t>(one year after the reopening of the zone in July 2016)</a:t>
            </a:r>
          </a:p>
          <a:p>
            <a:endParaRPr lang="en-US" sz="135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D65A51-DDDF-9B45-9E52-F6BD4CAF02EF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5865519" y="4052927"/>
            <a:ext cx="2850879" cy="1138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F88FCE-0584-934D-B23A-7C809F3D1FD4}"/>
              </a:ext>
            </a:extLst>
          </p:cNvPr>
          <p:cNvCxnSpPr>
            <a:cxnSpLocks/>
            <a:stCxn id="10" idx="3"/>
            <a:endCxn id="31" idx="2"/>
          </p:cNvCxnSpPr>
          <p:nvPr/>
        </p:nvCxnSpPr>
        <p:spPr>
          <a:xfrm flipV="1">
            <a:off x="5488781" y="4944245"/>
            <a:ext cx="3170300" cy="8594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31A2F8-5522-2143-87E3-F3E84DEB9952}"/>
              </a:ext>
            </a:extLst>
          </p:cNvPr>
          <p:cNvSpPr txBox="1"/>
          <p:nvPr/>
        </p:nvSpPr>
        <p:spPr>
          <a:xfrm>
            <a:off x="10039036" y="2447613"/>
            <a:ext cx="789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merican Typewriter" panose="02090604020004020304" pitchFamily="18" charset="77"/>
              </a:rPr>
              <a:t>30km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3A4DA-ABD3-6E43-88A0-6801010485ED}"/>
              </a:ext>
            </a:extLst>
          </p:cNvPr>
          <p:cNvSpPr txBox="1"/>
          <p:nvPr/>
        </p:nvSpPr>
        <p:spPr>
          <a:xfrm>
            <a:off x="10039036" y="4206090"/>
            <a:ext cx="789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merican Typewriter" panose="02090604020004020304" pitchFamily="18" charset="77"/>
              </a:rPr>
              <a:t>20km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32337B-05D9-4E43-89F0-D0F456DBFF17}"/>
              </a:ext>
            </a:extLst>
          </p:cNvPr>
          <p:cNvSpPr txBox="1"/>
          <p:nvPr/>
        </p:nvSpPr>
        <p:spPr>
          <a:xfrm>
            <a:off x="10039036" y="5995689"/>
            <a:ext cx="7898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merican Typewriter" panose="02090604020004020304" pitchFamily="18" charset="77"/>
              </a:rPr>
              <a:t>10km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4AB85D-9BBD-F643-B9C5-9B2A354B066D}"/>
              </a:ext>
            </a:extLst>
          </p:cNvPr>
          <p:cNvSpPr/>
          <p:nvPr/>
        </p:nvSpPr>
        <p:spPr>
          <a:xfrm>
            <a:off x="8562173" y="2201509"/>
            <a:ext cx="113885" cy="918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7056DC-B277-7F44-AEA8-22CDA7994693}"/>
              </a:ext>
            </a:extLst>
          </p:cNvPr>
          <p:cNvSpPr/>
          <p:nvPr/>
        </p:nvSpPr>
        <p:spPr>
          <a:xfrm>
            <a:off x="8716397" y="4114821"/>
            <a:ext cx="139304" cy="10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4815B5-E4AE-6940-84E9-1A4947D58CF7}"/>
              </a:ext>
            </a:extLst>
          </p:cNvPr>
          <p:cNvSpPr/>
          <p:nvPr/>
        </p:nvSpPr>
        <p:spPr>
          <a:xfrm>
            <a:off x="8659081" y="4892244"/>
            <a:ext cx="139304" cy="1040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9B245F-201F-7247-B594-57537BA95CBD}"/>
              </a:ext>
            </a:extLst>
          </p:cNvPr>
          <p:cNvSpPr txBox="1"/>
          <p:nvPr/>
        </p:nvSpPr>
        <p:spPr>
          <a:xfrm>
            <a:off x="7385145" y="2325410"/>
            <a:ext cx="900274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Kashima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4E1BF2-089E-D840-A979-53FCD26AE033}"/>
              </a:ext>
            </a:extLst>
          </p:cNvPr>
          <p:cNvSpPr txBox="1"/>
          <p:nvPr/>
        </p:nvSpPr>
        <p:spPr>
          <a:xfrm>
            <a:off x="7533963" y="3285371"/>
            <a:ext cx="1000504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Haramachi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AA12D9-0BCD-9541-ABF4-564DBF09A356}"/>
              </a:ext>
            </a:extLst>
          </p:cNvPr>
          <p:cNvSpPr txBox="1"/>
          <p:nvPr/>
        </p:nvSpPr>
        <p:spPr>
          <a:xfrm>
            <a:off x="8213233" y="5326003"/>
            <a:ext cx="642468" cy="2872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US" sz="1200" b="1" dirty="0">
                <a:solidFill>
                  <a:srgbClr val="5E5E5E"/>
                </a:solidFill>
                <a:latin typeface="American Typewriter" panose="02090604020004020304" pitchFamily="18" charset="77"/>
                <a:sym typeface="Helvetica Neue"/>
              </a:rPr>
              <a:t>Odaka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3CBA62-5C1F-C141-AFE3-EBB5852F1A22}"/>
              </a:ext>
            </a:extLst>
          </p:cNvPr>
          <p:cNvGrpSpPr/>
          <p:nvPr/>
        </p:nvGrpSpPr>
        <p:grpSpPr>
          <a:xfrm>
            <a:off x="8941708" y="4959659"/>
            <a:ext cx="1463032" cy="738664"/>
            <a:chOff x="6849608" y="4051169"/>
            <a:chExt cx="1559467" cy="73866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C58339-D04F-784F-84E0-766B525B0192}"/>
                </a:ext>
              </a:extLst>
            </p:cNvPr>
            <p:cNvSpPr/>
            <p:nvPr/>
          </p:nvSpPr>
          <p:spPr>
            <a:xfrm>
              <a:off x="6849608" y="4140118"/>
              <a:ext cx="1539324" cy="595035"/>
            </a:xfrm>
            <a:prstGeom prst="rect">
              <a:avLst/>
            </a:prstGeom>
            <a:solidFill>
              <a:srgbClr val="C8E0C7">
                <a:alpha val="83000"/>
              </a:srgb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 hangingPunct="0"/>
              <a:endParaRPr lang="en-US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9B9BB1-3656-7847-98C7-71C612D34562}"/>
                </a:ext>
              </a:extLst>
            </p:cNvPr>
            <p:cNvSpPr txBox="1"/>
            <p:nvPr/>
          </p:nvSpPr>
          <p:spPr>
            <a:xfrm>
              <a:off x="6869751" y="4051169"/>
              <a:ext cx="1539324" cy="7386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Red Hat Display" panose="02010503040201060303" pitchFamily="2" charset="77"/>
                </a:rPr>
                <a:t>Mandatory evacuation until July 2016</a:t>
              </a:r>
              <a:endParaRPr lang="en-US" sz="3600" b="1" dirty="0">
                <a:latin typeface="Red Hat Display" panose="02010503040201060303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0EBAA2-3E1D-D74A-9F8A-5D0E698B8170}"/>
              </a:ext>
            </a:extLst>
          </p:cNvPr>
          <p:cNvGrpSpPr/>
          <p:nvPr/>
        </p:nvGrpSpPr>
        <p:grpSpPr>
          <a:xfrm>
            <a:off x="1532321" y="326140"/>
            <a:ext cx="9151454" cy="764863"/>
            <a:chOff x="-285620" y="10815758"/>
            <a:chExt cx="10006089" cy="1787060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01378923-4F60-C548-AC38-0896105AFC90}"/>
                </a:ext>
              </a:extLst>
            </p:cNvPr>
            <p:cNvSpPr/>
            <p:nvPr/>
          </p:nvSpPr>
          <p:spPr>
            <a:xfrm>
              <a:off x="-285620" y="10815758"/>
              <a:ext cx="10006088" cy="1787059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309563">
                <a:defRPr sz="3200">
                  <a:solidFill>
                    <a:srgbClr val="00A9E0">
                      <a:alpha val="22188"/>
                    </a:srgb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2BAA47D7-992A-C64A-BADC-7B1581BBC477}"/>
                </a:ext>
              </a:extLst>
            </p:cNvPr>
            <p:cNvSpPr/>
            <p:nvPr/>
          </p:nvSpPr>
          <p:spPr>
            <a:xfrm>
              <a:off x="-285619" y="10815759"/>
              <a:ext cx="10006088" cy="1787059"/>
            </a:xfrm>
            <a:prstGeom prst="rect">
              <a:avLst/>
            </a:prstGeom>
            <a:gradFill>
              <a:gsLst>
                <a:gs pos="7000">
                  <a:schemeClr val="accent3"/>
                </a:gs>
                <a:gs pos="100000">
                  <a:srgbClr val="00A9E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309563">
                <a:defRPr sz="3200">
                  <a:solidFill>
                    <a:srgbClr val="00A9E0">
                      <a:alpha val="22188"/>
                    </a:srgb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844BE9-B310-AA42-93E1-DBB7A262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982" y="163150"/>
            <a:ext cx="9151453" cy="994172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Local experience of radiation: financial compensation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C1A7E7-7942-6D4B-BE72-7A8A30FD750E}"/>
              </a:ext>
            </a:extLst>
          </p:cNvPr>
          <p:cNvSpPr txBox="1"/>
          <p:nvPr/>
        </p:nvSpPr>
        <p:spPr>
          <a:xfrm>
            <a:off x="6073345" y="4874165"/>
            <a:ext cx="1108668" cy="415498"/>
          </a:xfrm>
          <a:prstGeom prst="rect">
            <a:avLst/>
          </a:prstGeom>
          <a:solidFill>
            <a:srgbClr val="FFFFC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Red Hat Display" panose="02010503040201060303" pitchFamily="2" charset="77"/>
              </a:rPr>
              <a:t>Return difficult (long term)</a:t>
            </a:r>
            <a:endParaRPr lang="en-US" sz="1200" b="1" dirty="0">
              <a:latin typeface="Red Hat Display" panose="02010503040201060303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2B8FFC-883E-1540-BD86-760E2E06E115}"/>
              </a:ext>
            </a:extLst>
          </p:cNvPr>
          <p:cNvSpPr txBox="1"/>
          <p:nvPr/>
        </p:nvSpPr>
        <p:spPr>
          <a:xfrm>
            <a:off x="6691316" y="3538862"/>
            <a:ext cx="839300" cy="430887"/>
          </a:xfrm>
          <a:prstGeom prst="rect">
            <a:avLst/>
          </a:prstGeom>
          <a:solidFill>
            <a:srgbClr val="FFDC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Red Hat Display" panose="02010503040201060303" pitchFamily="2" charset="77"/>
              </a:rPr>
              <a:t>Return prohibited</a:t>
            </a:r>
            <a:endParaRPr lang="en-US" sz="1400" b="1" dirty="0">
              <a:latin typeface="Red Hat Display" panose="020105030402010603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632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0" grpId="0"/>
      <p:bldP spid="25" grpId="0" animBg="1"/>
      <p:bldP spid="26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FD245-715E-5ACA-01B4-61224438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16" y="1780661"/>
            <a:ext cx="3916547" cy="1463472"/>
          </a:xfrm>
        </p:spPr>
        <p:txBody>
          <a:bodyPr anchor="t">
            <a:normAutofit fontScale="90000"/>
          </a:bodyPr>
          <a:lstStyle/>
          <a:p>
            <a:r>
              <a:rPr lang="en-US" sz="41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Compensation Game – exercise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DC4DA3-ABEF-D7A3-742A-04573CACC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Teaching students to decenter their perspectives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What does it mean to be in the position of power?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Is there one just way of distributing money?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AE44FC9A-7E82-BEB2-12BD-B44A1454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63" y="1357313"/>
            <a:ext cx="6972300" cy="43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7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60FB04E3-33C2-8EA0-6160-0D915A20A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01" b="4163"/>
          <a:stretch/>
        </p:blipFill>
        <p:spPr>
          <a:xfrm>
            <a:off x="33347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28C91-D6DB-37A4-045B-26A1C88C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Invisible Threats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55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75BD8C2-65AA-7345-48D8-029397A4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5306" y="71690"/>
            <a:ext cx="11977632" cy="6786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B6548-BD92-83A0-FDB6-6B8F4C97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Lessons from 3.11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60616-397E-C346-FF68-3F72205C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557338"/>
            <a:ext cx="11658600" cy="504348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An invisible threat in society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leads to the scientification of knowledge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Those who do not follow the expert advice is considered “irrational.” 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Devalue people’s situated experience of the hazard</a:t>
            </a:r>
          </a:p>
          <a:p>
            <a:pPr lvl="2"/>
            <a:endParaRPr lang="en-US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masks existing social, cultural, and political issues 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issue is the invisible hazard not other things!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People are differently vulnerable. Different threats different distribution of risks</a:t>
            </a:r>
          </a:p>
          <a:p>
            <a:pPr marL="914400" lvl="2" indent="0">
              <a:buNone/>
            </a:pPr>
            <a:endParaRPr lang="en-US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leads to the atomization of people and the corrosion of community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It becomes hard to communicate with each other without feeling to be judged</a:t>
            </a:r>
          </a:p>
          <a:p>
            <a:pPr lvl="2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Social-media further 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siloing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people by reinforcing group-think </a:t>
            </a:r>
          </a:p>
          <a:p>
            <a:pPr lvl="2"/>
            <a:endParaRPr lang="en-US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3.11 can be a great way to make students reflect on their experiences of the COVID-19 pandemic!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288E019-D43D-773F-FB6C-B0BA73815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116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D4A5A-7DB2-83FF-92DA-3BB68668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780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Bosai-</a:t>
            </a:r>
            <a:r>
              <a:rPr lang="en-US" dirty="0" err="1">
                <a:solidFill>
                  <a:schemeClr val="accent2"/>
                </a:solidFill>
                <a:latin typeface="American Typewriter" panose="02090604020004020304" pitchFamily="18" charset="77"/>
              </a:rPr>
              <a:t>Gensai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 (</a:t>
            </a:r>
            <a:r>
              <a:rPr lang="en-US" dirty="0" err="1">
                <a:solidFill>
                  <a:schemeClr val="accent2"/>
                </a:solidFill>
                <a:latin typeface="American Typewriter" panose="02090604020004020304" pitchFamily="18" charset="77"/>
              </a:rPr>
              <a:t>防災・減災</a:t>
            </a:r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)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A5665-12A0-9055-A3F3-04D1844CA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2988"/>
            <a:ext cx="12191980" cy="51339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With careful planning, disaster damage can be reduced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How can we prepare?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Hazard Maps – brings together the evaluation of the current conditions (geography, geology, demography, etc.), past experiences, and local knowledge. </a:t>
            </a:r>
          </a:p>
          <a:p>
            <a:pPr lvl="2"/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Learning to familiarize oneself with where they live </a:t>
            </a:r>
          </a:p>
          <a:p>
            <a:pPr lvl="2"/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Anticipating future disasters </a:t>
            </a:r>
          </a:p>
          <a:p>
            <a:pPr lvl="2"/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Exploring locally-specific history and conditions </a:t>
            </a:r>
          </a:p>
          <a:p>
            <a:pPr lvl="2"/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</a:rPr>
              <a:t>Establishing a sense of community </a:t>
            </a:r>
            <a:r>
              <a:rPr lang="en-US" dirty="0">
                <a:solidFill>
                  <a:srgbClr val="FFFFFF"/>
                </a:solidFill>
                <a:latin typeface="American Typewriter" panose="02090604020004020304" pitchFamily="18" charset="77"/>
                <a:sym typeface="Wingdings" pitchFamily="2" charset="2"/>
              </a:rPr>
              <a:t> learning who is more vulnerable </a:t>
            </a:r>
          </a:p>
          <a:p>
            <a:pPr lvl="2"/>
            <a:endParaRPr lang="en-US" dirty="0">
              <a:solidFill>
                <a:srgbClr val="FFFFFF"/>
              </a:solidFill>
              <a:latin typeface="American Typewriter" panose="02090604020004020304" pitchFamily="18" charset="77"/>
              <a:sym typeface="Wingdings" pitchFamily="2" charset="2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1.17 and 3.11 both indicate the significance of memorializing one’s place prior to a disaster </a:t>
            </a:r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  <a:sym typeface="Wingdings" pitchFamily="2" charset="2"/>
              </a:rPr>
              <a:t> the local knowledge helps to be more prepared and resilient. </a:t>
            </a:r>
            <a:endParaRPr lang="en-US" sz="2000" dirty="0">
              <a:solidFill>
                <a:srgbClr val="FFFFFF"/>
              </a:solidFill>
              <a:latin typeface="American Typewriter" panose="02090604020004020304" pitchFamily="18" charset="77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3.11 and the COVID-19 pandemic indicate how the state can use science to control its population </a:t>
            </a:r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  <a:sym typeface="Wingdings" pitchFamily="2" charset="2"/>
              </a:rPr>
              <a:t> we need to be more tolerable to the diversity of perspectives but also need to learn to build relations based on mutual respect and open dialogues. </a:t>
            </a:r>
            <a:endParaRPr lang="en-US" sz="2000" dirty="0">
              <a:solidFill>
                <a:srgbClr val="FFFFFF"/>
              </a:solidFill>
              <a:latin typeface="American Typewriter" panose="02090604020004020304" pitchFamily="18" charset="77"/>
            </a:endParaRPr>
          </a:p>
          <a:p>
            <a:pPr lvl="2"/>
            <a:endParaRPr lang="en-US" dirty="0">
              <a:solidFill>
                <a:srgbClr val="FFFFFF"/>
              </a:solidFill>
              <a:latin typeface="American Typewriter" panose="02090604020004020304" pitchFamily="18" charset="77"/>
            </a:endParaRPr>
          </a:p>
          <a:p>
            <a:pPr lvl="1"/>
            <a:r>
              <a:rPr lang="en-US" sz="20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Does your school/local community have its own hazard maps? If not, a great way to mobilize your students to make one!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30FB8-1E1B-F697-AA5D-B30C8A1D0E2A}"/>
              </a:ext>
            </a:extLst>
          </p:cNvPr>
          <p:cNvSpPr txBox="1"/>
          <p:nvPr/>
        </p:nvSpPr>
        <p:spPr>
          <a:xfrm>
            <a:off x="4271963" y="6415088"/>
            <a:ext cx="79200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Tokyo Bosai  A Manual for Disaster Preparedness: </a:t>
            </a:r>
            <a:r>
              <a:rPr lang="en-US" sz="1100" dirty="0">
                <a:solidFill>
                  <a:schemeClr val="accent2"/>
                </a:solidFill>
                <a:latin typeface="American Typewriter" panose="02090604020004020304" pitchFamily="18" charset="77"/>
                <a:hlinkClick r:id="rId3"/>
              </a:rPr>
              <a:t>http://designmadeinjapan.com/magazine/graphic-design/tokyo-bosai-a-manual-for-disaster-preparedness/</a:t>
            </a:r>
            <a:r>
              <a:rPr lang="en-US" sz="11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3020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4B9E-BA6F-4E91-E7F3-78B5491E3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Some useful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5D67C-440C-FDC4-46B9-E1420C390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Japan Disasters Digital Archive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https://jdarchive.org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Hurricane Digital Memory Bank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https://hurricanearchive.org/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Hiroshima Archive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https://hiroshima.archiving.jp/index_en.html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Preventing Accidents: Hazard Mapping: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https://people.utm.my/shamsul/files/2018/11/Hazard_Mapping.pdf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0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884B78-A1F7-63B1-FC70-E52DCF0F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endParaRPr lang="en-US" sz="480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3504D1F-9BB9-FA30-48F0-881336D22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348454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8D4F4D3-F317-8879-3B2E-EEFA86A6F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99" y="1377871"/>
            <a:ext cx="1862861" cy="2486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5108C-EBC0-DCD5-EC91-E5D6669DA817}"/>
              </a:ext>
            </a:extLst>
          </p:cNvPr>
          <p:cNvSpPr txBox="1"/>
          <p:nvPr/>
        </p:nvSpPr>
        <p:spPr>
          <a:xfrm>
            <a:off x="28409" y="4444338"/>
            <a:ext cx="346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merican Typewriter" panose="02090604020004020304" pitchFamily="18" charset="77"/>
              </a:rPr>
              <a:t>Ph. D. </a:t>
            </a:r>
            <a:r>
              <a:rPr lang="en-US" sz="1600" dirty="0">
                <a:latin typeface="American Typewriter" panose="02090604020004020304" pitchFamily="18" charset="77"/>
              </a:rPr>
              <a:t>Anthropology Brandeis U</a:t>
            </a:r>
          </a:p>
          <a:p>
            <a:r>
              <a:rPr lang="en-US" sz="1600" b="1" dirty="0">
                <a:latin typeface="American Typewriter" panose="02090604020004020304" pitchFamily="18" charset="77"/>
              </a:rPr>
              <a:t>MA</a:t>
            </a:r>
            <a:r>
              <a:rPr lang="en-US" sz="1600" dirty="0">
                <a:latin typeface="American Typewriter" panose="02090604020004020304" pitchFamily="18" charset="77"/>
              </a:rPr>
              <a:t> Anthropology</a:t>
            </a:r>
          </a:p>
          <a:p>
            <a:r>
              <a:rPr lang="en-US" sz="1600" b="1" dirty="0">
                <a:latin typeface="American Typewriter" panose="02090604020004020304" pitchFamily="18" charset="77"/>
              </a:rPr>
              <a:t>BA</a:t>
            </a:r>
            <a:r>
              <a:rPr lang="en-US" sz="1600" dirty="0">
                <a:latin typeface="American Typewriter" panose="02090604020004020304" pitchFamily="18" charset="77"/>
              </a:rPr>
              <a:t> Psychology (U of Colorado)</a:t>
            </a:r>
          </a:p>
          <a:p>
            <a:r>
              <a:rPr lang="en-US" sz="1600" b="1" dirty="0">
                <a:latin typeface="American Typewriter" panose="02090604020004020304" pitchFamily="18" charset="77"/>
              </a:rPr>
              <a:t>AA</a:t>
            </a:r>
            <a:r>
              <a:rPr lang="en-US" sz="1600" dirty="0">
                <a:latin typeface="American Typewriter" panose="02090604020004020304" pitchFamily="18" charset="77"/>
              </a:rPr>
              <a:t> Arapahoe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4058298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0E1C-14A6-8C69-ACC1-77DAB3A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2" y="13176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Helpful Readings and Other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F040-D3D0-6F23-96DD-04F7020BD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457325"/>
            <a:ext cx="12063412" cy="52720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Andrew Gordon. 2014. Ch 18: Shock, Disaster, and Aftermath: Japan since 2008 in </a:t>
            </a:r>
            <a:r>
              <a:rPr lang="en-US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A Modern History of Japan 3</a:t>
            </a:r>
            <a:r>
              <a:rPr lang="en-US" i="1" baseline="30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rd</a:t>
            </a:r>
            <a:r>
              <a:rPr lang="en-US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ed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, pp. 336-354. Oxford: Oxford University Press.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Brett Walker. 2015. CH 15: Natural Disasters and the Edge of History in </a:t>
            </a:r>
            <a:r>
              <a:rPr lang="en-US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A Concise history of JAPAN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, pp. 283-304. Cambridge: Cambridge University Press.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Haruki Murakami. After the Quake (Super-Frog Saves the World) and Underground. 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Movie: </a:t>
            </a:r>
            <a:r>
              <a:rPr lang="en-US" i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Suzume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(2023) trailer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2"/>
              </a:rPr>
              <a:t>https://youtu.be/IfKNOUUtyCA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Netflix series </a:t>
            </a:r>
            <a:r>
              <a:rPr lang="en-US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Days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(2023) trailer 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  <a:hlinkClick r:id="rId3"/>
              </a:rPr>
              <a:t>https://youtu.be/EtB8P59xWjw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73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5A837-4209-9E19-3F14-128CB45E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296" y="0"/>
            <a:ext cx="4076684" cy="880789"/>
          </a:xfrm>
        </p:spPr>
        <p:txBody>
          <a:bodyPr anchor="b">
            <a:normAutofit fontScale="90000"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Research Topics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536B9D22-2931-2A94-50AE-886E7EB13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26FF6-53E5-A7F0-6340-ACE8280BD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6" y="1049738"/>
            <a:ext cx="4076684" cy="5179612"/>
          </a:xfrm>
          <a:solidFill>
            <a:schemeClr val="tx1">
              <a:alpha val="72000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Areas: Japan and the U.S. 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Disaster Studies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Nuclear/Radiation/Toxicity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Environment/Ecology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Waste 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Land Use, Ancestors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Aging Population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Robotics (Science &amp; Tech)</a:t>
            </a:r>
          </a:p>
          <a:p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Archive/Archiving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Former project manager of Japan Disasters Digital Archive at the Reischauer Institute of Japanese Studies, Harvard University). 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3FAE2-FB4F-2712-2E23-0093C917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769" y="0"/>
            <a:ext cx="6255027" cy="6230038"/>
          </a:xfrm>
        </p:spPr>
        <p:txBody>
          <a:bodyPr anchor="t">
            <a:normAutofit fontScale="90000"/>
          </a:bodyPr>
          <a:lstStyle/>
          <a:p>
            <a:pPr marL="0" indent="0"/>
            <a:br>
              <a:rPr lang="en-US" sz="20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INTRODUCTION </a:t>
            </a:r>
            <a:b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b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1: 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Naming the Nuclear Ghosts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2: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Spirited Away 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3: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Kaleidoscopic Harm 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4: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The Compensation Game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5: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Radioactive Mosquitos: The Limits of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	Scientific Risk Communication 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6: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Between Fūhyō and Fūka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7: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Frecon Baggu and The Archive of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	(Half)lives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8: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In Search of the Invisibles 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Ch 9: 	</a:t>
            </a:r>
            <a: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  <a:t>A Wild Boar Chase 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r>
              <a:rPr lang="en-US" sz="2200" dirty="0">
                <a:solidFill>
                  <a:schemeClr val="bg1"/>
                </a:solidFill>
                <a:latin typeface="American Typewriter" panose="02090604020004020304" pitchFamily="18" charset="77"/>
              </a:rPr>
              <a:t>EPILOGUE</a:t>
            </a:r>
            <a:br>
              <a:rPr lang="en-US" sz="2200" b="1" dirty="0">
                <a:solidFill>
                  <a:schemeClr val="accent3"/>
                </a:solidFill>
                <a:latin typeface="American Typewriter" panose="02090604020004020304" pitchFamily="18" charset="77"/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" name="Content Placeholder 9" descr="A picture containing text, sky, outdoor, cloudy&#10;&#10;Description automatically generated">
            <a:extLst>
              <a:ext uri="{FF2B5EF4-FFF2-40B4-BE49-F238E27FC236}">
                <a16:creationId xmlns:a16="http://schemas.microsoft.com/office/drawing/2014/main" id="{60D5317C-C70A-4F59-A6F5-0B6409BE2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"/>
          <a:stretch/>
        </p:blipFill>
        <p:spPr>
          <a:xfrm>
            <a:off x="-185529" y="-2"/>
            <a:ext cx="4757510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5ED33-6DB1-B7DC-529C-461B6601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25" y="5035575"/>
            <a:ext cx="1616159" cy="16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1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40A121A-B046-C503-F4D0-07C55D31D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13933-F6BF-0445-31BE-2E897937E724}"/>
              </a:ext>
            </a:extLst>
          </p:cNvPr>
          <p:cNvSpPr txBox="1"/>
          <p:nvPr/>
        </p:nvSpPr>
        <p:spPr>
          <a:xfrm>
            <a:off x="0" y="557213"/>
            <a:ext cx="7329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merican Typewriter" panose="02090604020004020304" pitchFamily="18" charset="77"/>
              </a:rPr>
              <a:t>Layering Hazard Maps</a:t>
            </a:r>
          </a:p>
          <a:p>
            <a:r>
              <a:rPr lang="en-US" sz="1400" dirty="0">
                <a:latin typeface="American Typewriter" panose="02090604020004020304" pitchFamily="18" charset="77"/>
                <a:hlinkClick r:id="rId3"/>
              </a:rPr>
              <a:t>https://disaportal.gsi.go.jp/maps/?ll=34.755153,134.901123&amp;z=7&amp;base=pale&amp;ls=Disaster_lore_all&amp;disp=1&amp;vs=c1j0l0u0t0h0z0</a:t>
            </a:r>
            <a:r>
              <a:rPr lang="en-US" sz="1400" dirty="0">
                <a:latin typeface="American Typewriter" panose="020906040200040203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59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58D3E-1A95-F5D6-FFE2-D22EE27B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800" kern="1200">
              <a:latin typeface="+mj-lt"/>
              <a:ea typeface="+mj-ea"/>
              <a:cs typeface="+mj-cs"/>
            </a:endParaRPr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D85E569C-4FB3-6B90-4BC0-74B18378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993B1E83-3A69-9AC7-7D10-24188E4E1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04"/>
          <a:stretch/>
        </p:blipFill>
        <p:spPr>
          <a:xfrm>
            <a:off x="0" y="0"/>
            <a:ext cx="6994608" cy="4876800"/>
          </a:xfrm>
          <a:prstGeom prst="rect">
            <a:avLst/>
          </a:prstGeom>
        </p:spPr>
      </p:pic>
      <p:pic>
        <p:nvPicPr>
          <p:cNvPr id="19" name="Content Placeholder 18" descr="Table&#10;&#10;Description automatically generated">
            <a:extLst>
              <a:ext uri="{FF2B5EF4-FFF2-40B4-BE49-F238E27FC236}">
                <a16:creationId xmlns:a16="http://schemas.microsoft.com/office/drawing/2014/main" id="{56B638BB-04DC-A698-E749-2498FA5DA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8" r="1" b="9235"/>
          <a:stretch/>
        </p:blipFill>
        <p:spPr>
          <a:xfrm>
            <a:off x="6373853" y="2124876"/>
            <a:ext cx="5795773" cy="4559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45A0BA-90B7-1393-6E99-D5011EFCD116}"/>
              </a:ext>
            </a:extLst>
          </p:cNvPr>
          <p:cNvSpPr txBox="1"/>
          <p:nvPr/>
        </p:nvSpPr>
        <p:spPr>
          <a:xfrm>
            <a:off x="15942365" y="2345635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68BAAE-64FA-7206-269E-87B2338E96EC}"/>
              </a:ext>
            </a:extLst>
          </p:cNvPr>
          <p:cNvSpPr txBox="1"/>
          <p:nvPr/>
        </p:nvSpPr>
        <p:spPr>
          <a:xfrm>
            <a:off x="1" y="5521452"/>
            <a:ext cx="63545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Taken from, </a:t>
            </a:r>
            <a:r>
              <a:rPr lang="en-US" sz="1400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Gerster</a:t>
            </a:r>
            <a:r>
              <a:rPr lang="en-US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, J., Boret, S., Morimoto, R., Gordon, A., and Shibayama, A. 2022. “The Potential of Disaster Digital Archives in Disaster Education: The Case of the Japan Disasters Digital Archive (JDA) and Its Geo-Location Functions.” </a:t>
            </a:r>
            <a:r>
              <a:rPr lang="en-US" sz="1400" i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International Journal of Disaster Risk Reduction</a:t>
            </a:r>
            <a:r>
              <a:rPr lang="en-US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, 77: 103085.</a:t>
            </a:r>
          </a:p>
        </p:txBody>
      </p:sp>
    </p:spTree>
    <p:extLst>
      <p:ext uri="{BB962C8B-B14F-4D97-AF65-F5344CB8AC3E}">
        <p14:creationId xmlns:p14="http://schemas.microsoft.com/office/powerpoint/2010/main" val="313319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1EC6B-80CA-692B-E0BC-5874E2D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82875"/>
            <a:ext cx="1229201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chemeClr val="accent2"/>
                </a:solidFill>
                <a:latin typeface="American Typewriter" panose="02090604020004020304" pitchFamily="18" charset="77"/>
              </a:rPr>
              <a:t>災間</a:t>
            </a:r>
            <a:r>
              <a:rPr lang="en-US" sz="48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 (Saikan)/ </a:t>
            </a:r>
            <a:r>
              <a:rPr lang="en-US" altLang="ja-JP" sz="4800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In-between disasters </a:t>
            </a:r>
            <a:endParaRPr lang="en-US" sz="4800" dirty="0">
              <a:solidFill>
                <a:schemeClr val="accent2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B4835-EA6F-108E-49C4-F1B8BBD4E82C}"/>
              </a:ext>
            </a:extLst>
          </p:cNvPr>
          <p:cNvSpPr txBox="1"/>
          <p:nvPr/>
        </p:nvSpPr>
        <p:spPr>
          <a:xfrm>
            <a:off x="4757738" y="5786438"/>
            <a:ext cx="707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Nihei, Norihiro. 2012. “ ‘Saikan’ no </a:t>
            </a:r>
            <a:r>
              <a:rPr lang="en-US" dirty="0" err="1">
                <a:solidFill>
                  <a:schemeClr val="bg1"/>
                </a:solidFill>
                <a:effectLst/>
                <a:latin typeface="Times"/>
              </a:rPr>
              <a:t>shikou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: </a:t>
            </a:r>
            <a:r>
              <a:rPr lang="en-US" dirty="0" err="1">
                <a:solidFill>
                  <a:schemeClr val="bg1"/>
                </a:solidFill>
                <a:effectLst/>
                <a:latin typeface="Times"/>
              </a:rPr>
              <a:t>Kurikaesu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"/>
              </a:rPr>
              <a:t>hizukeno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"/>
              </a:rPr>
              <a:t>tameni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.” In </a:t>
            </a:r>
            <a:r>
              <a:rPr lang="en-US" i="1" dirty="0" err="1">
                <a:solidFill>
                  <a:schemeClr val="bg1"/>
                </a:solidFill>
                <a:effectLst/>
                <a:latin typeface="Times"/>
              </a:rPr>
              <a:t>Henkyo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 kara </a:t>
            </a:r>
            <a:r>
              <a:rPr lang="en-US" i="1" dirty="0" err="1">
                <a:solidFill>
                  <a:schemeClr val="bg1"/>
                </a:solidFill>
                <a:effectLst/>
                <a:latin typeface="Times"/>
              </a:rPr>
              <a:t>hajimaru</a:t>
            </a:r>
            <a:r>
              <a:rPr lang="en-US" i="1" dirty="0">
                <a:solidFill>
                  <a:schemeClr val="bg1"/>
                </a:solidFill>
                <a:effectLst/>
                <a:latin typeface="Times"/>
              </a:rPr>
              <a:t>: Tokyo/Tōhoku hen, 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122–58. Tokyo: Akashi </a:t>
            </a:r>
            <a:r>
              <a:rPr lang="en-US" dirty="0" err="1">
                <a:solidFill>
                  <a:schemeClr val="bg1"/>
                </a:solidFill>
                <a:effectLst/>
                <a:latin typeface="Times"/>
              </a:rPr>
              <a:t>Shoten</a:t>
            </a:r>
            <a:r>
              <a:rPr lang="en-US" dirty="0">
                <a:solidFill>
                  <a:schemeClr val="bg1"/>
                </a:solidFill>
                <a:effectLst/>
                <a:latin typeface="Time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545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picture containing plant, rambutan, flower&#10;&#10;Description automatically generated">
            <a:extLst>
              <a:ext uri="{FF2B5EF4-FFF2-40B4-BE49-F238E27FC236}">
                <a16:creationId xmlns:a16="http://schemas.microsoft.com/office/drawing/2014/main" id="{A1FEB091-6D85-AE8F-5B10-8271D423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6619" b="1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9" name="Picture 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BDCE7554-5200-BDBF-3DC3-907653D5A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7663" b="7665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7EFE8-D44D-6EBF-F063-69FA8CC4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American Typewriter" panose="02090604020004020304" pitchFamily="18" charset="77"/>
              </a:rPr>
              <a:t>1995, 2011, &amp; 2020</a:t>
            </a:r>
          </a:p>
        </p:txBody>
      </p:sp>
      <p:pic>
        <p:nvPicPr>
          <p:cNvPr id="5" name="Content Placeholder 4" descr="A picture containing outdoor, mountain, city&#10;&#10;Description automatically generated">
            <a:extLst>
              <a:ext uri="{FF2B5EF4-FFF2-40B4-BE49-F238E27FC236}">
                <a16:creationId xmlns:a16="http://schemas.microsoft.com/office/drawing/2014/main" id="{B7206DAD-DB6C-3C45-EE0C-9F7CB851EB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t="23230" b="1694"/>
          <a:stretch/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7" name="Picture 6" descr="A picture containing outdoor, smoke, steam, old&#10;&#10;Description automatically generated">
            <a:extLst>
              <a:ext uri="{FF2B5EF4-FFF2-40B4-BE49-F238E27FC236}">
                <a16:creationId xmlns:a16="http://schemas.microsoft.com/office/drawing/2014/main" id="{5333B1D2-5569-74A5-75C6-FCD7B8FECE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t="15644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776D27E-C9F4-4310-D633-1C4D5FAE4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60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1615</Words>
  <Application>Microsoft Macintosh PowerPoint</Application>
  <PresentationFormat>Widescreen</PresentationFormat>
  <Paragraphs>182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Red Hat Display</vt:lpstr>
      <vt:lpstr>Times</vt:lpstr>
      <vt:lpstr>American Typewriter</vt:lpstr>
      <vt:lpstr>Arial</vt:lpstr>
      <vt:lpstr>Calibri</vt:lpstr>
      <vt:lpstr>Calibri Light</vt:lpstr>
      <vt:lpstr>Helvetica Neue Medium</vt:lpstr>
      <vt:lpstr>Times New Roman</vt:lpstr>
      <vt:lpstr>Office Theme</vt:lpstr>
      <vt:lpstr>Is Japan Sinking? Contemporary Japan through the lens of disasters and crises</vt:lpstr>
      <vt:lpstr>PowerPoint Presentation</vt:lpstr>
      <vt:lpstr>PowerPoint Presentation</vt:lpstr>
      <vt:lpstr>Research Topics</vt:lpstr>
      <vt:lpstr> INTRODUCTION   Ch 1:   Naming the Nuclear Ghosts  Ch 2: Spirited Away   Ch 3:  Kaleidoscopic Harm   Ch 4:  The Compensation Game  Ch 5:  Radioactive Mosquitos: The Limits of  Scientific Risk Communication   Ch 6:  Between Fūhyō and Fūka  Ch 7:  Frecon Baggu and The Archive of  (Half)lives  Ch 8:  In Search of the Invisibles   Ch 9:  A Wild Boar Chase   EPILOGUE </vt:lpstr>
      <vt:lpstr>PowerPoint Presentation</vt:lpstr>
      <vt:lpstr>PowerPoint Presentation</vt:lpstr>
      <vt:lpstr>PowerPoint Presentation</vt:lpstr>
      <vt:lpstr>1995, 2011, &amp; 2020</vt:lpstr>
      <vt:lpstr>1.17 &amp; 3.11</vt:lpstr>
      <vt:lpstr>PowerPoint Presentation</vt:lpstr>
      <vt:lpstr>PowerPoint Presentation</vt:lpstr>
      <vt:lpstr>PowerPoint Presentation</vt:lpstr>
      <vt:lpstr>Lessons Learned from 1.17 </vt:lpstr>
      <vt:lpstr>Lessons Learned from 1.17 cont. </vt:lpstr>
      <vt:lpstr>Is 3.11 a new species of trouble?</vt:lpstr>
      <vt:lpstr>Fukushima Central TV March 15, 2011</vt:lpstr>
      <vt:lpstr>PowerPoint Presentation</vt:lpstr>
      <vt:lpstr>PowerPoint Presentation</vt:lpstr>
      <vt:lpstr>PowerPoint Presentation</vt:lpstr>
      <vt:lpstr>PowerPoint Presentation</vt:lpstr>
      <vt:lpstr>Minamisōma</vt:lpstr>
      <vt:lpstr>PowerPoint Presentation</vt:lpstr>
      <vt:lpstr>Local experience of radiation: financial compensation</vt:lpstr>
      <vt:lpstr>Compensation Game – exercise</vt:lpstr>
      <vt:lpstr>Invisible Threats</vt:lpstr>
      <vt:lpstr>Lessons from 3.11</vt:lpstr>
      <vt:lpstr>Bosai-Gensai (防災・減災) Paradigm</vt:lpstr>
      <vt:lpstr>Some useful tools</vt:lpstr>
      <vt:lpstr>Helpful Readings and Other Materials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Japan Sinking? </dc:title>
  <dc:creator>Ryo Morimoto</dc:creator>
  <cp:lastModifiedBy>Ryo Morimoto</cp:lastModifiedBy>
  <cp:revision>14</cp:revision>
  <dcterms:created xsi:type="dcterms:W3CDTF">2023-03-02T17:58:40Z</dcterms:created>
  <dcterms:modified xsi:type="dcterms:W3CDTF">2023-03-04T14:44:04Z</dcterms:modified>
</cp:coreProperties>
</file>